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ags/tag5.xml" ContentType="application/vnd.openxmlformats-officedocument.presentationml.tags+xml"/>
  <Override PartName="/ppt/charts/chart8.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82" r:id="rId6"/>
  </p:sldMasterIdLst>
  <p:notesMasterIdLst>
    <p:notesMasterId r:id="rId37"/>
  </p:notesMasterIdLst>
  <p:handoutMasterIdLst>
    <p:handoutMasterId r:id="rId38"/>
  </p:handoutMasterIdLst>
  <p:sldIdLst>
    <p:sldId id="5397" r:id="rId7"/>
    <p:sldId id="257" r:id="rId8"/>
    <p:sldId id="262" r:id="rId9"/>
    <p:sldId id="280" r:id="rId10"/>
    <p:sldId id="5324" r:id="rId11"/>
    <p:sldId id="5448" r:id="rId12"/>
    <p:sldId id="2147470041" r:id="rId13"/>
    <p:sldId id="5433" r:id="rId14"/>
    <p:sldId id="2147470042" r:id="rId15"/>
    <p:sldId id="5451" r:id="rId16"/>
    <p:sldId id="5458" r:id="rId17"/>
    <p:sldId id="5454" r:id="rId18"/>
    <p:sldId id="5461" r:id="rId19"/>
    <p:sldId id="2147470037" r:id="rId20"/>
    <p:sldId id="2147470038" r:id="rId21"/>
    <p:sldId id="2147470036" r:id="rId22"/>
    <p:sldId id="5450" r:id="rId23"/>
    <p:sldId id="2147470039" r:id="rId24"/>
    <p:sldId id="5511" r:id="rId25"/>
    <p:sldId id="5512" r:id="rId26"/>
    <p:sldId id="2147470035" r:id="rId27"/>
    <p:sldId id="2147470040" r:id="rId28"/>
    <p:sldId id="2147470034" r:id="rId29"/>
    <p:sldId id="2147470043" r:id="rId30"/>
    <p:sldId id="5464" r:id="rId31"/>
    <p:sldId id="5449" r:id="rId32"/>
    <p:sldId id="2147470044" r:id="rId33"/>
    <p:sldId id="2147470033" r:id="rId34"/>
    <p:sldId id="11933" r:id="rId35"/>
    <p:sldId id="214747004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02. Le modèle" id="{2B4FD2FB-BB1D-5641-9E37-3C3910BC6503}">
          <p14:sldIdLst>
            <p14:sldId id="5397"/>
            <p14:sldId id="257"/>
            <p14:sldId id="262"/>
            <p14:sldId id="280"/>
            <p14:sldId id="5324"/>
            <p14:sldId id="5448"/>
            <p14:sldId id="2147470041"/>
            <p14:sldId id="5433"/>
            <p14:sldId id="2147470042"/>
            <p14:sldId id="5451"/>
            <p14:sldId id="5458"/>
            <p14:sldId id="5454"/>
            <p14:sldId id="5461"/>
            <p14:sldId id="2147470037"/>
            <p14:sldId id="2147470038"/>
            <p14:sldId id="2147470036"/>
            <p14:sldId id="5450"/>
            <p14:sldId id="2147470039"/>
            <p14:sldId id="5511"/>
            <p14:sldId id="5512"/>
            <p14:sldId id="2147470035"/>
            <p14:sldId id="2147470040"/>
            <p14:sldId id="2147470034"/>
            <p14:sldId id="2147470043"/>
            <p14:sldId id="5464"/>
            <p14:sldId id="5449"/>
            <p14:sldId id="2147470044"/>
            <p14:sldId id="2147470033"/>
            <p14:sldId id="11933"/>
            <p14:sldId id="214747004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78428-8052-D6CC-645F-890613DD66CD}" name="Caroline Fortin" initials="CF" userId="S::cafortin@leger360.com::700dcbc0-0137-4978-8962-12d4bda7a262" providerId="AD"/>
  <p188:author id="{5EAD3D31-AEAA-0B0C-E1D6-F66187A5AA64}" name="Camille Gervais" initials="CG" userId="S::cgervais@leger360.com::3835363e-bd37-4fc0-b372-11162e4403c2" providerId="AD"/>
  <p188:author id="{453A5F87-124C-8D47-1B5F-1ECDE8B5C62D}" name="Elsa Gravel" initials="" userId="S::egravel@leger360.com::fce95da8-e1a9-46c0-a8ac-18be56bbf7f6" providerId="AD"/>
  <p188:author id="{B875B9AB-4BA8-ECBF-4DEF-4853BB74EE18}" name="Marianne Pépin" initials="MP" userId="S::mpepin@leger360.com::fd52946a-0796-4915-8a9b-048be070154c" providerId="AD"/>
  <p188:author id="{0F339BC5-7B72-41A7-8F26-D424BC0103A7}" name="Lynn Tran" initials="" userId="S::ltran@leger360.com::b39a9c71-d005-4204-923c-0ee894ceebd9" providerId="AD"/>
  <p188:author id="{7B6226F0-9307-5EB8-BAA7-48CB50935527}" name="Catherine D. Marcoux" initials="CDM" userId="S::cmarcoux@leger360.com::f99e9f9c-2c6c-47e6-9ee7-a41c070573f4" providerId="AD"/>
  <p188:author id="{376AEBFF-BD85-4252-2025-46F8CF90C833}" name="Florence Desmeules" initials="FD" userId="S::fgravelle-desmeules@leger360.com::9b8e84f8-6410-4e57-b208-b5f91a27c09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39"/>
    <a:srgbClr val="FFFFFF"/>
    <a:srgbClr val="FFFFAB"/>
    <a:srgbClr val="C8C8C8"/>
    <a:srgbClr val="DCDC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941D3-BB4C-45B7-8ACF-711A09D78ECF}" v="34" dt="2024-10-20T23:05:01.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Style à thème 2 - Accentuation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9209" autoAdjust="0"/>
  </p:normalViewPr>
  <p:slideViewPr>
    <p:cSldViewPr snapToGrid="0">
      <p:cViewPr>
        <p:scale>
          <a:sx n="98" d="100"/>
          <a:sy n="98" d="100"/>
        </p:scale>
        <p:origin x="1074" y="120"/>
      </p:cViewPr>
      <p:guideLst/>
    </p:cSldViewPr>
  </p:slideViewPr>
  <p:notesTextViewPr>
    <p:cViewPr>
      <p:scale>
        <a:sx n="1" d="1"/>
        <a:sy n="1" d="1"/>
      </p:scale>
      <p:origin x="0" y="0"/>
    </p:cViewPr>
  </p:notesTextViewPr>
  <p:sorterViewPr>
    <p:cViewPr varScale="1">
      <p:scale>
        <a:sx n="1" d="1"/>
        <a:sy n="1" d="1"/>
      </p:scale>
      <p:origin x="0" y="-3666"/>
    </p:cViewPr>
  </p:sorterViewPr>
  <p:notesViewPr>
    <p:cSldViewPr snapToGrid="0">
      <p:cViewPr varScale="1">
        <p:scale>
          <a:sx n="82" d="100"/>
          <a:sy n="82" d="100"/>
        </p:scale>
        <p:origin x="38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Roy" userId="7c60e1d6-2115-40cd-8e2a-cda899259835" providerId="ADAL" clId="{AB5941D3-BB4C-45B7-8ACF-711A09D78ECF}"/>
    <pc:docChg chg="custSel addSld delSld modSld modSection">
      <pc:chgData name="Caroline Roy" userId="7c60e1d6-2115-40cd-8e2a-cda899259835" providerId="ADAL" clId="{AB5941D3-BB4C-45B7-8ACF-711A09D78ECF}" dt="2024-10-20T23:20:19.430" v="505" actId="20577"/>
      <pc:docMkLst>
        <pc:docMk/>
      </pc:docMkLst>
      <pc:sldChg chg="del">
        <pc:chgData name="Caroline Roy" userId="7c60e1d6-2115-40cd-8e2a-cda899259835" providerId="ADAL" clId="{AB5941D3-BB4C-45B7-8ACF-711A09D78ECF}" dt="2024-10-20T22:42:32.934" v="128" actId="47"/>
        <pc:sldMkLst>
          <pc:docMk/>
          <pc:sldMk cId="15572026" sldId="5359"/>
        </pc:sldMkLst>
      </pc:sldChg>
      <pc:sldChg chg="modSp mod">
        <pc:chgData name="Caroline Roy" userId="7c60e1d6-2115-40cd-8e2a-cda899259835" providerId="ADAL" clId="{AB5941D3-BB4C-45B7-8ACF-711A09D78ECF}" dt="2024-10-20T23:13:03.877" v="392" actId="20577"/>
        <pc:sldMkLst>
          <pc:docMk/>
          <pc:sldMk cId="3117963723" sldId="5397"/>
        </pc:sldMkLst>
        <pc:spChg chg="mod">
          <ac:chgData name="Caroline Roy" userId="7c60e1d6-2115-40cd-8e2a-cda899259835" providerId="ADAL" clId="{AB5941D3-BB4C-45B7-8ACF-711A09D78ECF}" dt="2024-10-20T22:35:26.967" v="1" actId="27636"/>
          <ac:spMkLst>
            <pc:docMk/>
            <pc:sldMk cId="3117963723" sldId="5397"/>
            <ac:spMk id="4" creationId="{0CD78B59-3A75-965F-17FA-D21406D1CAC8}"/>
          </ac:spMkLst>
        </pc:spChg>
        <pc:spChg chg="mod">
          <ac:chgData name="Caroline Roy" userId="7c60e1d6-2115-40cd-8e2a-cda899259835" providerId="ADAL" clId="{AB5941D3-BB4C-45B7-8ACF-711A09D78ECF}" dt="2024-10-20T23:13:03.877" v="392" actId="20577"/>
          <ac:spMkLst>
            <pc:docMk/>
            <pc:sldMk cId="3117963723" sldId="5397"/>
            <ac:spMk id="5" creationId="{020F3AF4-9DC4-9A6A-0D56-0203092AE80D}"/>
          </ac:spMkLst>
        </pc:spChg>
      </pc:sldChg>
      <pc:sldChg chg="modSp mod">
        <pc:chgData name="Caroline Roy" userId="7c60e1d6-2115-40cd-8e2a-cda899259835" providerId="ADAL" clId="{AB5941D3-BB4C-45B7-8ACF-711A09D78ECF}" dt="2024-10-20T23:04:56.101" v="355" actId="20577"/>
        <pc:sldMkLst>
          <pc:docMk/>
          <pc:sldMk cId="373979477" sldId="5449"/>
        </pc:sldMkLst>
        <pc:spChg chg="mod">
          <ac:chgData name="Caroline Roy" userId="7c60e1d6-2115-40cd-8e2a-cda899259835" providerId="ADAL" clId="{AB5941D3-BB4C-45B7-8ACF-711A09D78ECF}" dt="2024-10-20T23:04:56.101" v="355" actId="20577"/>
          <ac:spMkLst>
            <pc:docMk/>
            <pc:sldMk cId="373979477" sldId="5449"/>
            <ac:spMk id="5" creationId="{DD5C7A3B-5D82-CB6F-9355-6068C4C8BABA}"/>
          </ac:spMkLst>
        </pc:spChg>
      </pc:sldChg>
      <pc:sldChg chg="modSp mod">
        <pc:chgData name="Caroline Roy" userId="7c60e1d6-2115-40cd-8e2a-cda899259835" providerId="ADAL" clId="{AB5941D3-BB4C-45B7-8ACF-711A09D78ECF}" dt="2024-10-20T23:20:19.430" v="505" actId="20577"/>
        <pc:sldMkLst>
          <pc:docMk/>
          <pc:sldMk cId="3223593420" sldId="5450"/>
        </pc:sldMkLst>
        <pc:spChg chg="mod">
          <ac:chgData name="Caroline Roy" userId="7c60e1d6-2115-40cd-8e2a-cda899259835" providerId="ADAL" clId="{AB5941D3-BB4C-45B7-8ACF-711A09D78ECF}" dt="2024-10-20T23:20:19.430" v="505" actId="20577"/>
          <ac:spMkLst>
            <pc:docMk/>
            <pc:sldMk cId="3223593420" sldId="5450"/>
            <ac:spMk id="7" creationId="{E17D9AB6-FD39-A199-AA5F-D3219A830177}"/>
          </ac:spMkLst>
        </pc:spChg>
      </pc:sldChg>
      <pc:sldChg chg="modSp mod">
        <pc:chgData name="Caroline Roy" userId="7c60e1d6-2115-40cd-8e2a-cda899259835" providerId="ADAL" clId="{AB5941D3-BB4C-45B7-8ACF-711A09D78ECF}" dt="2024-10-20T23:04:32.107" v="352" actId="20577"/>
        <pc:sldMkLst>
          <pc:docMk/>
          <pc:sldMk cId="2314698787" sldId="5464"/>
        </pc:sldMkLst>
        <pc:spChg chg="mod">
          <ac:chgData name="Caroline Roy" userId="7c60e1d6-2115-40cd-8e2a-cda899259835" providerId="ADAL" clId="{AB5941D3-BB4C-45B7-8ACF-711A09D78ECF}" dt="2024-10-20T23:04:32.107" v="352" actId="20577"/>
          <ac:spMkLst>
            <pc:docMk/>
            <pc:sldMk cId="2314698787" sldId="5464"/>
            <ac:spMk id="5" creationId="{DD5C7A3B-5D82-CB6F-9355-6068C4C8BABA}"/>
          </ac:spMkLst>
        </pc:spChg>
      </pc:sldChg>
      <pc:sldChg chg="add">
        <pc:chgData name="Caroline Roy" userId="7c60e1d6-2115-40cd-8e2a-cda899259835" providerId="ADAL" clId="{AB5941D3-BB4C-45B7-8ACF-711A09D78ECF}" dt="2024-10-20T22:40:58.703" v="92"/>
        <pc:sldMkLst>
          <pc:docMk/>
          <pc:sldMk cId="2809221054" sldId="11933"/>
        </pc:sldMkLst>
      </pc:sldChg>
      <pc:sldChg chg="addSp modSp mod">
        <pc:chgData name="Caroline Roy" userId="7c60e1d6-2115-40cd-8e2a-cda899259835" providerId="ADAL" clId="{AB5941D3-BB4C-45B7-8ACF-711A09D78ECF}" dt="2024-10-20T23:08:44.073" v="359" actId="20577"/>
        <pc:sldMkLst>
          <pc:docMk/>
          <pc:sldMk cId="927120691" sldId="2147470033"/>
        </pc:sldMkLst>
        <pc:spChg chg="mod">
          <ac:chgData name="Caroline Roy" userId="7c60e1d6-2115-40cd-8e2a-cda899259835" providerId="ADAL" clId="{AB5941D3-BB4C-45B7-8ACF-711A09D78ECF}" dt="2024-10-20T22:42:00.293" v="123" actId="1035"/>
          <ac:spMkLst>
            <pc:docMk/>
            <pc:sldMk cId="927120691" sldId="2147470033"/>
            <ac:spMk id="5" creationId="{F9030872-DF14-FB66-4496-60D2A45AD55D}"/>
          </ac:spMkLst>
        </pc:spChg>
        <pc:spChg chg="mod">
          <ac:chgData name="Caroline Roy" userId="7c60e1d6-2115-40cd-8e2a-cda899259835" providerId="ADAL" clId="{AB5941D3-BB4C-45B7-8ACF-711A09D78ECF}" dt="2024-10-20T23:08:31.136" v="356" actId="20577"/>
          <ac:spMkLst>
            <pc:docMk/>
            <pc:sldMk cId="927120691" sldId="2147470033"/>
            <ac:spMk id="6" creationId="{BA16C0C5-9B12-88B6-BE6F-AE6F9FFAE2A8}"/>
          </ac:spMkLst>
        </pc:spChg>
        <pc:spChg chg="mod">
          <ac:chgData name="Caroline Roy" userId="7c60e1d6-2115-40cd-8e2a-cda899259835" providerId="ADAL" clId="{AB5941D3-BB4C-45B7-8ACF-711A09D78ECF}" dt="2024-10-20T22:42:00.293" v="123" actId="1035"/>
          <ac:spMkLst>
            <pc:docMk/>
            <pc:sldMk cId="927120691" sldId="2147470033"/>
            <ac:spMk id="10" creationId="{C113C68E-669F-2FD0-B7D2-F950A2688D1B}"/>
          </ac:spMkLst>
        </pc:spChg>
        <pc:spChg chg="mod">
          <ac:chgData name="Caroline Roy" userId="7c60e1d6-2115-40cd-8e2a-cda899259835" providerId="ADAL" clId="{AB5941D3-BB4C-45B7-8ACF-711A09D78ECF}" dt="2024-10-20T23:08:44.073" v="359" actId="20577"/>
          <ac:spMkLst>
            <pc:docMk/>
            <pc:sldMk cId="927120691" sldId="2147470033"/>
            <ac:spMk id="11" creationId="{24FF2042-002D-2341-BB38-014366150600}"/>
          </ac:spMkLst>
        </pc:spChg>
        <pc:spChg chg="add mod">
          <ac:chgData name="Caroline Roy" userId="7c60e1d6-2115-40cd-8e2a-cda899259835" providerId="ADAL" clId="{AB5941D3-BB4C-45B7-8ACF-711A09D78ECF}" dt="2024-10-20T22:42:26.515" v="127" actId="20577"/>
          <ac:spMkLst>
            <pc:docMk/>
            <pc:sldMk cId="927120691" sldId="2147470033"/>
            <ac:spMk id="14" creationId="{0471E881-0E4C-8A1C-103E-DCBFFD86A4C1}"/>
          </ac:spMkLst>
        </pc:spChg>
        <pc:grpChg chg="mod">
          <ac:chgData name="Caroline Roy" userId="7c60e1d6-2115-40cd-8e2a-cda899259835" providerId="ADAL" clId="{AB5941D3-BB4C-45B7-8ACF-711A09D78ECF}" dt="2024-10-20T22:42:00.293" v="123" actId="1035"/>
          <ac:grpSpMkLst>
            <pc:docMk/>
            <pc:sldMk cId="927120691" sldId="2147470033"/>
            <ac:grpSpMk id="3" creationId="{69D75DC4-FAAC-AFB9-04DB-7AF5B7F1FBFB}"/>
          </ac:grpSpMkLst>
        </pc:grpChg>
        <pc:grpChg chg="mod">
          <ac:chgData name="Caroline Roy" userId="7c60e1d6-2115-40cd-8e2a-cda899259835" providerId="ADAL" clId="{AB5941D3-BB4C-45B7-8ACF-711A09D78ECF}" dt="2024-10-20T22:42:00.293" v="123" actId="1035"/>
          <ac:grpSpMkLst>
            <pc:docMk/>
            <pc:sldMk cId="927120691" sldId="2147470033"/>
            <ac:grpSpMk id="9" creationId="{C8B39E70-B1F7-C99B-FA20-8477716DD68C}"/>
          </ac:grpSpMkLst>
        </pc:grpChg>
        <pc:picChg chg="mod">
          <ac:chgData name="Caroline Roy" userId="7c60e1d6-2115-40cd-8e2a-cda899259835" providerId="ADAL" clId="{AB5941D3-BB4C-45B7-8ACF-711A09D78ECF}" dt="2024-10-20T22:42:00.293" v="123" actId="1035"/>
          <ac:picMkLst>
            <pc:docMk/>
            <pc:sldMk cId="927120691" sldId="2147470033"/>
            <ac:picMk id="4" creationId="{5804837B-9C4A-D691-6953-BB11B960E5FC}"/>
          </ac:picMkLst>
        </pc:picChg>
        <pc:picChg chg="add mod">
          <ac:chgData name="Caroline Roy" userId="7c60e1d6-2115-40cd-8e2a-cda899259835" providerId="ADAL" clId="{AB5941D3-BB4C-45B7-8ACF-711A09D78ECF}" dt="2024-10-20T22:42:06.021" v="124" actId="1076"/>
          <ac:picMkLst>
            <pc:docMk/>
            <pc:sldMk cId="927120691" sldId="2147470033"/>
            <ac:picMk id="12" creationId="{5BD2E1B3-A791-13F7-4DFF-8EFAB0661C05}"/>
          </ac:picMkLst>
        </pc:picChg>
        <pc:picChg chg="add mod">
          <ac:chgData name="Caroline Roy" userId="7c60e1d6-2115-40cd-8e2a-cda899259835" providerId="ADAL" clId="{AB5941D3-BB4C-45B7-8ACF-711A09D78ECF}" dt="2024-10-20T22:42:24.525" v="126" actId="1076"/>
          <ac:picMkLst>
            <pc:docMk/>
            <pc:sldMk cId="927120691" sldId="2147470033"/>
            <ac:picMk id="15" creationId="{83425261-2642-DFE5-619D-F07B8F4C60DC}"/>
          </ac:picMkLst>
        </pc:picChg>
        <pc:picChg chg="mod">
          <ac:chgData name="Caroline Roy" userId="7c60e1d6-2115-40cd-8e2a-cda899259835" providerId="ADAL" clId="{AB5941D3-BB4C-45B7-8ACF-711A09D78ECF}" dt="2024-10-20T22:42:00.293" v="123" actId="1035"/>
          <ac:picMkLst>
            <pc:docMk/>
            <pc:sldMk cId="927120691" sldId="2147470033"/>
            <ac:picMk id="1026" creationId="{5B81ECD5-08D7-1325-0189-C44FFAF18257}"/>
          </ac:picMkLst>
        </pc:picChg>
      </pc:sldChg>
      <pc:sldChg chg="modSp mod">
        <pc:chgData name="Caroline Roy" userId="7c60e1d6-2115-40cd-8e2a-cda899259835" providerId="ADAL" clId="{AB5941D3-BB4C-45B7-8ACF-711A09D78ECF}" dt="2024-10-20T23:03:47.341" v="331" actId="1035"/>
        <pc:sldMkLst>
          <pc:docMk/>
          <pc:sldMk cId="863472291" sldId="2147470036"/>
        </pc:sldMkLst>
        <pc:spChg chg="mod">
          <ac:chgData name="Caroline Roy" userId="7c60e1d6-2115-40cd-8e2a-cda899259835" providerId="ADAL" clId="{AB5941D3-BB4C-45B7-8ACF-711A09D78ECF}" dt="2024-10-20T23:03:47.341" v="331" actId="1035"/>
          <ac:spMkLst>
            <pc:docMk/>
            <pc:sldMk cId="863472291" sldId="2147470036"/>
            <ac:spMk id="15" creationId="{4C5C3EAB-F052-A624-59E7-4B156B19355F}"/>
          </ac:spMkLst>
        </pc:spChg>
      </pc:sldChg>
      <pc:sldChg chg="modSp mod">
        <pc:chgData name="Caroline Roy" userId="7c60e1d6-2115-40cd-8e2a-cda899259835" providerId="ADAL" clId="{AB5941D3-BB4C-45B7-8ACF-711A09D78ECF}" dt="2024-10-20T23:18:04.480" v="461" actId="6549"/>
        <pc:sldMkLst>
          <pc:docMk/>
          <pc:sldMk cId="946070344" sldId="2147470037"/>
        </pc:sldMkLst>
        <pc:spChg chg="mod">
          <ac:chgData name="Caroline Roy" userId="7c60e1d6-2115-40cd-8e2a-cda899259835" providerId="ADAL" clId="{AB5941D3-BB4C-45B7-8ACF-711A09D78ECF}" dt="2024-10-20T23:18:04.480" v="461" actId="6549"/>
          <ac:spMkLst>
            <pc:docMk/>
            <pc:sldMk cId="946070344" sldId="2147470037"/>
            <ac:spMk id="7" creationId="{B4929B6A-9920-8C5A-EE88-4E0097A926B6}"/>
          </ac:spMkLst>
        </pc:spChg>
      </pc:sldChg>
      <pc:sldChg chg="addSp delSp modSp mod">
        <pc:chgData name="Caroline Roy" userId="7c60e1d6-2115-40cd-8e2a-cda899259835" providerId="ADAL" clId="{AB5941D3-BB4C-45B7-8ACF-711A09D78ECF}" dt="2024-10-20T23:03:37.877" v="307" actId="1035"/>
        <pc:sldMkLst>
          <pc:docMk/>
          <pc:sldMk cId="1771654516" sldId="2147470039"/>
        </pc:sldMkLst>
        <pc:spChg chg="del">
          <ac:chgData name="Caroline Roy" userId="7c60e1d6-2115-40cd-8e2a-cda899259835" providerId="ADAL" clId="{AB5941D3-BB4C-45B7-8ACF-711A09D78ECF}" dt="2024-10-20T23:03:19.543" v="286" actId="478"/>
          <ac:spMkLst>
            <pc:docMk/>
            <pc:sldMk cId="1771654516" sldId="2147470039"/>
            <ac:spMk id="4" creationId="{AEBA4C70-9B45-5AAE-2445-8EE8D76FB684}"/>
          </ac:spMkLst>
        </pc:spChg>
        <pc:spChg chg="add mod">
          <ac:chgData name="Caroline Roy" userId="7c60e1d6-2115-40cd-8e2a-cda899259835" providerId="ADAL" clId="{AB5941D3-BB4C-45B7-8ACF-711A09D78ECF}" dt="2024-10-20T23:03:21.651" v="287"/>
          <ac:spMkLst>
            <pc:docMk/>
            <pc:sldMk cId="1771654516" sldId="2147470039"/>
            <ac:spMk id="6" creationId="{6E71FAD5-C100-FAD1-DE99-D2C3F67555C7}"/>
          </ac:spMkLst>
        </pc:spChg>
        <pc:spChg chg="mod">
          <ac:chgData name="Caroline Roy" userId="7c60e1d6-2115-40cd-8e2a-cda899259835" providerId="ADAL" clId="{AB5941D3-BB4C-45B7-8ACF-711A09D78ECF}" dt="2024-10-20T23:03:37.877" v="307" actId="1035"/>
          <ac:spMkLst>
            <pc:docMk/>
            <pc:sldMk cId="1771654516" sldId="2147470039"/>
            <ac:spMk id="15" creationId="{FC40EAFC-6329-0B5D-4C29-717034792CF8}"/>
          </ac:spMkLst>
        </pc:spChg>
      </pc:sldChg>
      <pc:sldChg chg="modSp add mod">
        <pc:chgData name="Caroline Roy" userId="7c60e1d6-2115-40cd-8e2a-cda899259835" providerId="ADAL" clId="{AB5941D3-BB4C-45B7-8ACF-711A09D78ECF}" dt="2024-10-20T22:37:05.985" v="46" actId="6549"/>
        <pc:sldMkLst>
          <pc:docMk/>
          <pc:sldMk cId="2196676103" sldId="2147470043"/>
        </pc:sldMkLst>
        <pc:spChg chg="mod">
          <ac:chgData name="Caroline Roy" userId="7c60e1d6-2115-40cd-8e2a-cda899259835" providerId="ADAL" clId="{AB5941D3-BB4C-45B7-8ACF-711A09D78ECF}" dt="2024-10-20T22:37:05.985" v="46" actId="6549"/>
          <ac:spMkLst>
            <pc:docMk/>
            <pc:sldMk cId="2196676103" sldId="2147470043"/>
            <ac:spMk id="6" creationId="{D4427165-35D1-75AE-8E3B-5028C2CA3D8D}"/>
          </ac:spMkLst>
        </pc:spChg>
        <pc:spChg chg="mod">
          <ac:chgData name="Caroline Roy" userId="7c60e1d6-2115-40cd-8e2a-cda899259835" providerId="ADAL" clId="{AB5941D3-BB4C-45B7-8ACF-711A09D78ECF}" dt="2024-10-20T22:36:09.238" v="4" actId="20577"/>
          <ac:spMkLst>
            <pc:docMk/>
            <pc:sldMk cId="2196676103" sldId="2147470043"/>
            <ac:spMk id="7" creationId="{23C4D763-CEF1-F09E-7293-35534BC56781}"/>
          </ac:spMkLst>
        </pc:spChg>
      </pc:sldChg>
      <pc:sldChg chg="modSp mod">
        <pc:chgData name="Caroline Roy" userId="7c60e1d6-2115-40cd-8e2a-cda899259835" providerId="ADAL" clId="{AB5941D3-BB4C-45B7-8ACF-711A09D78ECF}" dt="2024-10-20T23:09:22.237" v="390" actId="6549"/>
        <pc:sldMkLst>
          <pc:docMk/>
          <pc:sldMk cId="1768097503" sldId="2147470044"/>
        </pc:sldMkLst>
        <pc:spChg chg="mod">
          <ac:chgData name="Caroline Roy" userId="7c60e1d6-2115-40cd-8e2a-cda899259835" providerId="ADAL" clId="{AB5941D3-BB4C-45B7-8ACF-711A09D78ECF}" dt="2024-10-20T23:09:22.237" v="390" actId="6549"/>
          <ac:spMkLst>
            <pc:docMk/>
            <pc:sldMk cId="1768097503" sldId="2147470044"/>
            <ac:spMk id="6" creationId="{A7F04650-3F96-23DC-A397-0D00C41A236E}"/>
          </ac:spMkLst>
        </pc:spChg>
        <pc:spChg chg="mod">
          <ac:chgData name="Caroline Roy" userId="7c60e1d6-2115-40cd-8e2a-cda899259835" providerId="ADAL" clId="{AB5941D3-BB4C-45B7-8ACF-711A09D78ECF}" dt="2024-10-20T22:37:16.066" v="48" actId="20577"/>
          <ac:spMkLst>
            <pc:docMk/>
            <pc:sldMk cId="1768097503" sldId="2147470044"/>
            <ac:spMk id="7" creationId="{E233665D-1B1D-BE95-2A10-9700EC1C8E7F}"/>
          </ac:spMkLst>
        </pc:spChg>
      </pc:sldChg>
      <pc:sldChg chg="addSp modSp add mod">
        <pc:chgData name="Caroline Roy" userId="7c60e1d6-2115-40cd-8e2a-cda899259835" providerId="ADAL" clId="{AB5941D3-BB4C-45B7-8ACF-711A09D78ECF}" dt="2024-10-20T22:46:57.292" v="244" actId="1036"/>
        <pc:sldMkLst>
          <pc:docMk/>
          <pc:sldMk cId="3398173949" sldId="2147470045"/>
        </pc:sldMkLst>
        <pc:spChg chg="add mod">
          <ac:chgData name="Caroline Roy" userId="7c60e1d6-2115-40cd-8e2a-cda899259835" providerId="ADAL" clId="{AB5941D3-BB4C-45B7-8ACF-711A09D78ECF}" dt="2024-10-20T22:46:57.292" v="244" actId="1036"/>
          <ac:spMkLst>
            <pc:docMk/>
            <pc:sldMk cId="3398173949" sldId="2147470045"/>
            <ac:spMk id="2" creationId="{627EE2A4-3E21-E755-3D73-72D5FB032DB1}"/>
          </ac:spMkLst>
        </pc:spChg>
      </pc:sldChg>
      <pc:sldMasterChg chg="delSldLayout">
        <pc:chgData name="Caroline Roy" userId="7c60e1d6-2115-40cd-8e2a-cda899259835" providerId="ADAL" clId="{AB5941D3-BB4C-45B7-8ACF-711A09D78ECF}" dt="2024-10-20T22:42:32.934" v="128" actId="47"/>
        <pc:sldMasterMkLst>
          <pc:docMk/>
          <pc:sldMasterMk cId="3837884288" sldId="2147483648"/>
        </pc:sldMasterMkLst>
        <pc:sldLayoutChg chg="del">
          <pc:chgData name="Caroline Roy" userId="7c60e1d6-2115-40cd-8e2a-cda899259835" providerId="ADAL" clId="{AB5941D3-BB4C-45B7-8ACF-711A09D78ECF}" dt="2024-10-20T22:42:32.934" v="128" actId="47"/>
          <pc:sldLayoutMkLst>
            <pc:docMk/>
            <pc:sldMasterMk cId="3837884288" sldId="2147483648"/>
            <pc:sldLayoutMk cId="2742381173" sldId="2147483678"/>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47512916039508"/>
          <c:y val="6.8564412370593353E-2"/>
          <c:w val="0.50380198074371718"/>
          <c:h val="0.90276887623005253"/>
        </c:manualLayout>
      </c:layout>
      <c:barChart>
        <c:barDir val="bar"/>
        <c:grouping val="clustered"/>
        <c:varyColors val="0"/>
        <c:ser>
          <c:idx val="0"/>
          <c:order val="0"/>
          <c:tx>
            <c:strRef>
              <c:f>Feuil1!$B$1</c:f>
              <c:strCache>
                <c:ptCount val="1"/>
                <c:pt idx="0">
                  <c:v>Colonne3</c:v>
                </c:pt>
              </c:strCache>
            </c:strRef>
          </c:tx>
          <c:spPr>
            <a:solidFill>
              <a:schemeClr val="bg1">
                <a:lumMod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17-C5AC-4F93-B2D3-139EC4AADF55}"/>
              </c:ext>
            </c:extLst>
          </c:dPt>
          <c:dPt>
            <c:idx val="1"/>
            <c:invertIfNegative val="0"/>
            <c:bubble3D val="0"/>
            <c:spPr>
              <a:solidFill>
                <a:srgbClr val="C00000"/>
              </a:solidFill>
              <a:ln>
                <a:noFill/>
              </a:ln>
              <a:effectLst/>
            </c:spPr>
            <c:extLst>
              <c:ext xmlns:c16="http://schemas.microsoft.com/office/drawing/2014/chart" uri="{C3380CC4-5D6E-409C-BE32-E72D297353CC}">
                <c16:uniqueId val="{00000016-C5AC-4F93-B2D3-139EC4AADF55}"/>
              </c:ext>
            </c:extLst>
          </c:dPt>
          <c:dPt>
            <c:idx val="2"/>
            <c:invertIfNegative val="0"/>
            <c:bubble3D val="0"/>
            <c:spPr>
              <a:solidFill>
                <a:srgbClr val="C00000"/>
              </a:solidFill>
              <a:ln>
                <a:noFill/>
              </a:ln>
              <a:effectLst/>
            </c:spPr>
            <c:extLst>
              <c:ext xmlns:c16="http://schemas.microsoft.com/office/drawing/2014/chart" uri="{C3380CC4-5D6E-409C-BE32-E72D297353CC}">
                <c16:uniqueId val="{00000015-C5AC-4F93-B2D3-139EC4AADF55}"/>
              </c:ext>
            </c:extLst>
          </c:dPt>
          <c:dPt>
            <c:idx val="3"/>
            <c:invertIfNegative val="0"/>
            <c:bubble3D val="0"/>
            <c:spPr>
              <a:solidFill>
                <a:srgbClr val="C00000"/>
              </a:solidFill>
              <a:ln>
                <a:noFill/>
              </a:ln>
              <a:effectLst/>
            </c:spPr>
            <c:extLst>
              <c:ext xmlns:c16="http://schemas.microsoft.com/office/drawing/2014/chart" uri="{C3380CC4-5D6E-409C-BE32-E72D297353CC}">
                <c16:uniqueId val="{00000014-C5AC-4F93-B2D3-139EC4AADF55}"/>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B-1D3A-47A5-920A-DA6B0CB3FDCC}"/>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A-1D3A-47A5-920A-DA6B0CB3FDCC}"/>
              </c:ext>
            </c:extLst>
          </c:dPt>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9-1D3A-47A5-920A-DA6B0CB3FDCC}"/>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8-1D3A-47A5-920A-DA6B0CB3FDCC}"/>
              </c:ext>
            </c:extLst>
          </c:dPt>
          <c:dPt>
            <c:idx val="8"/>
            <c:invertIfNegative val="0"/>
            <c:bubble3D val="0"/>
            <c:spPr>
              <a:solidFill>
                <a:schemeClr val="bg1">
                  <a:lumMod val="50000"/>
                </a:schemeClr>
              </a:solidFill>
              <a:ln>
                <a:noFill/>
              </a:ln>
              <a:effectLst/>
            </c:spPr>
            <c:extLst>
              <c:ext xmlns:c16="http://schemas.microsoft.com/office/drawing/2014/chart" uri="{C3380CC4-5D6E-409C-BE32-E72D297353CC}">
                <c16:uniqueId val="{00000007-1D3A-47A5-920A-DA6B0CB3FDCC}"/>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06-1D3A-47A5-920A-DA6B0CB3FDCC}"/>
              </c:ext>
            </c:extLst>
          </c:dPt>
          <c:dPt>
            <c:idx val="10"/>
            <c:invertIfNegative val="0"/>
            <c:bubble3D val="0"/>
            <c:spPr>
              <a:solidFill>
                <a:srgbClr val="00B050"/>
              </a:solidFill>
              <a:ln>
                <a:noFill/>
              </a:ln>
              <a:effectLst/>
            </c:spPr>
            <c:extLst>
              <c:ext xmlns:c16="http://schemas.microsoft.com/office/drawing/2014/chart" uri="{C3380CC4-5D6E-409C-BE32-E72D297353CC}">
                <c16:uniqueId val="{00000005-1D3A-47A5-920A-DA6B0CB3FDCC}"/>
              </c:ext>
            </c:extLst>
          </c:dPt>
          <c:dPt>
            <c:idx val="11"/>
            <c:invertIfNegative val="0"/>
            <c:bubble3D val="0"/>
            <c:spPr>
              <a:solidFill>
                <a:srgbClr val="00B050"/>
              </a:solidFill>
              <a:ln>
                <a:noFill/>
              </a:ln>
              <a:effectLst/>
            </c:spPr>
            <c:extLst>
              <c:ext xmlns:c16="http://schemas.microsoft.com/office/drawing/2014/chart" uri="{C3380CC4-5D6E-409C-BE32-E72D297353CC}">
                <c16:uniqueId val="{00000004-1D3A-47A5-920A-DA6B0CB3FDCC}"/>
              </c:ext>
            </c:extLst>
          </c:dPt>
          <c:dPt>
            <c:idx val="12"/>
            <c:invertIfNegative val="0"/>
            <c:bubble3D val="0"/>
            <c:spPr>
              <a:solidFill>
                <a:srgbClr val="00B050"/>
              </a:solidFill>
              <a:ln>
                <a:noFill/>
              </a:ln>
              <a:effectLst/>
            </c:spPr>
            <c:extLst>
              <c:ext xmlns:c16="http://schemas.microsoft.com/office/drawing/2014/chart" uri="{C3380CC4-5D6E-409C-BE32-E72D297353CC}">
                <c16:uniqueId val="{00000001-4066-49B3-A135-3686A6DDA6DF}"/>
              </c:ext>
            </c:extLst>
          </c:dPt>
          <c:dPt>
            <c:idx val="13"/>
            <c:invertIfNegative val="0"/>
            <c:bubble3D val="0"/>
            <c:spPr>
              <a:solidFill>
                <a:srgbClr val="00B050"/>
              </a:solidFill>
              <a:ln>
                <a:noFill/>
              </a:ln>
              <a:effectLst/>
            </c:spPr>
            <c:extLst>
              <c:ext xmlns:c16="http://schemas.microsoft.com/office/drawing/2014/chart" uri="{C3380CC4-5D6E-409C-BE32-E72D297353CC}">
                <c16:uniqueId val="{00000000-4066-49B3-A135-3686A6DDA6D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14. Équité</c:v>
                </c:pt>
                <c:pt idx="1">
                  <c:v>13. Justice</c:v>
                </c:pt>
                <c:pt idx="2">
                  <c:v>12. Environnement</c:v>
                </c:pt>
                <c:pt idx="3">
                  <c:v>11. Égalité hommes et femmes</c:v>
                </c:pt>
                <c:pt idx="4">
                  <c:v>10. Paix sociale</c:v>
                </c:pt>
                <c:pt idx="5">
                  <c:v>09. Relations de travail</c:v>
                </c:pt>
                <c:pt idx="6">
                  <c:v>08. Culture</c:v>
                </c:pt>
                <c:pt idx="7">
                  <c:v>07. Optimisme et confiance</c:v>
                </c:pt>
                <c:pt idx="8">
                  <c:v>06. Liberté d'expression</c:v>
                </c:pt>
                <c:pt idx="9">
                  <c:v>05. Ouverture et tolérance</c:v>
                </c:pt>
                <c:pt idx="10">
                  <c:v>04. La vérité</c:v>
                </c:pt>
                <c:pt idx="11">
                  <c:v>03. Engagement et implication</c:v>
                </c:pt>
                <c:pt idx="12">
                  <c:v>02. Démocratie</c:v>
                </c:pt>
                <c:pt idx="13">
                  <c:v>01. Générosité</c:v>
                </c:pt>
              </c:strCache>
            </c:strRef>
          </c:cat>
          <c:val>
            <c:numRef>
              <c:f>Feuil1!$B$2:$B$15</c:f>
              <c:numCache>
                <c:formatCode>General</c:formatCode>
                <c:ptCount val="14"/>
                <c:pt idx="0">
                  <c:v>4.8</c:v>
                </c:pt>
                <c:pt idx="1">
                  <c:v>5.5</c:v>
                </c:pt>
                <c:pt idx="2">
                  <c:v>5.7</c:v>
                </c:pt>
                <c:pt idx="3">
                  <c:v>5.8</c:v>
                </c:pt>
                <c:pt idx="4">
                  <c:v>6</c:v>
                </c:pt>
                <c:pt idx="5">
                  <c:v>6.2</c:v>
                </c:pt>
                <c:pt idx="6">
                  <c:v>6.4</c:v>
                </c:pt>
                <c:pt idx="7">
                  <c:v>7.1</c:v>
                </c:pt>
                <c:pt idx="8">
                  <c:v>7.3</c:v>
                </c:pt>
                <c:pt idx="9">
                  <c:v>7.8</c:v>
                </c:pt>
                <c:pt idx="10">
                  <c:v>8.1999999999999993</c:v>
                </c:pt>
                <c:pt idx="11">
                  <c:v>8.6999999999999993</c:v>
                </c:pt>
                <c:pt idx="12">
                  <c:v>9.9</c:v>
                </c:pt>
                <c:pt idx="13">
                  <c:v>10.6</c:v>
                </c:pt>
              </c:numCache>
            </c:numRef>
          </c:val>
          <c:extLst>
            <c:ext xmlns:c16="http://schemas.microsoft.com/office/drawing/2014/chart" uri="{C3380CC4-5D6E-409C-BE32-E72D297353CC}">
              <c16:uniqueId val="{00000000-8B09-4BD2-9BB8-69363F765E55}"/>
            </c:ext>
          </c:extLst>
        </c:ser>
        <c:dLbls>
          <c:showLegendKey val="0"/>
          <c:showVal val="0"/>
          <c:showCatName val="0"/>
          <c:showSerName val="0"/>
          <c:showPercent val="0"/>
          <c:showBubbleSize val="0"/>
        </c:dLbls>
        <c:gapWidth val="182"/>
        <c:axId val="679656863"/>
        <c:axId val="679657343"/>
      </c:barChart>
      <c:catAx>
        <c:axId val="679656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679657343"/>
        <c:crosses val="autoZero"/>
        <c:auto val="1"/>
        <c:lblAlgn val="ctr"/>
        <c:lblOffset val="100"/>
        <c:noMultiLvlLbl val="0"/>
      </c:catAx>
      <c:valAx>
        <c:axId val="679657343"/>
        <c:scaling>
          <c:orientation val="minMax"/>
          <c:min val="4"/>
        </c:scaling>
        <c:delete val="1"/>
        <c:axPos val="b"/>
        <c:numFmt formatCode="General" sourceLinked="1"/>
        <c:majorTickMark val="none"/>
        <c:minorTickMark val="none"/>
        <c:tickLblPos val="nextTo"/>
        <c:crossAx val="679656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36254665165857"/>
          <c:y val="6.8564354887883663E-2"/>
          <c:w val="0.49432130451033768"/>
          <c:h val="0.90276887623005253"/>
        </c:manualLayout>
      </c:layout>
      <c:barChart>
        <c:barDir val="bar"/>
        <c:grouping val="clustered"/>
        <c:varyColors val="0"/>
        <c:ser>
          <c:idx val="0"/>
          <c:order val="0"/>
          <c:tx>
            <c:strRef>
              <c:f>Feuil1!$B$1</c:f>
              <c:strCache>
                <c:ptCount val="1"/>
                <c:pt idx="0">
                  <c:v>Colonne3</c:v>
                </c:pt>
              </c:strCache>
            </c:strRef>
          </c:tx>
          <c:spPr>
            <a:solidFill>
              <a:schemeClr val="bg1">
                <a:lumMod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3-9482-490E-99C8-CCB1923502EA}"/>
              </c:ext>
            </c:extLst>
          </c:dPt>
          <c:dPt>
            <c:idx val="1"/>
            <c:invertIfNegative val="0"/>
            <c:bubble3D val="0"/>
            <c:spPr>
              <a:solidFill>
                <a:srgbClr val="C00000"/>
              </a:solidFill>
              <a:ln>
                <a:noFill/>
              </a:ln>
              <a:effectLst/>
            </c:spPr>
            <c:extLst>
              <c:ext xmlns:c16="http://schemas.microsoft.com/office/drawing/2014/chart" uri="{C3380CC4-5D6E-409C-BE32-E72D297353CC}">
                <c16:uniqueId val="{00000002-9482-490E-99C8-CCB1923502EA}"/>
              </c:ext>
            </c:extLst>
          </c:dPt>
          <c:dPt>
            <c:idx val="2"/>
            <c:invertIfNegative val="0"/>
            <c:bubble3D val="0"/>
            <c:spPr>
              <a:solidFill>
                <a:srgbClr val="C00000"/>
              </a:solidFill>
              <a:ln>
                <a:noFill/>
              </a:ln>
              <a:effectLst/>
            </c:spPr>
            <c:extLst>
              <c:ext xmlns:c16="http://schemas.microsoft.com/office/drawing/2014/chart" uri="{C3380CC4-5D6E-409C-BE32-E72D297353CC}">
                <c16:uniqueId val="{00000001-9482-490E-99C8-CCB1923502EA}"/>
              </c:ext>
            </c:extLst>
          </c:dPt>
          <c:dPt>
            <c:idx val="3"/>
            <c:invertIfNegative val="0"/>
            <c:bubble3D val="0"/>
            <c:spPr>
              <a:solidFill>
                <a:srgbClr val="C00000"/>
              </a:solidFill>
              <a:ln>
                <a:noFill/>
              </a:ln>
              <a:effectLst/>
            </c:spPr>
            <c:extLst>
              <c:ext xmlns:c16="http://schemas.microsoft.com/office/drawing/2014/chart" uri="{C3380CC4-5D6E-409C-BE32-E72D297353CC}">
                <c16:uniqueId val="{00000007-F293-40E1-BD99-116A4D0AA97B}"/>
              </c:ext>
            </c:extLst>
          </c:dPt>
          <c:dPt>
            <c:idx val="4"/>
            <c:invertIfNegative val="0"/>
            <c:bubble3D val="0"/>
            <c:spPr>
              <a:solidFill>
                <a:srgbClr val="C00000"/>
              </a:solidFill>
              <a:ln>
                <a:noFill/>
              </a:ln>
              <a:effectLst/>
            </c:spPr>
            <c:extLst>
              <c:ext xmlns:c16="http://schemas.microsoft.com/office/drawing/2014/chart" uri="{C3380CC4-5D6E-409C-BE32-E72D297353CC}">
                <c16:uniqueId val="{00000004-9482-490E-99C8-CCB1923502EA}"/>
              </c:ext>
            </c:extLst>
          </c:dPt>
          <c:dPt>
            <c:idx val="12"/>
            <c:invertIfNegative val="0"/>
            <c:bubble3D val="0"/>
            <c:spPr>
              <a:solidFill>
                <a:srgbClr val="00B050"/>
              </a:solidFill>
              <a:ln>
                <a:noFill/>
              </a:ln>
              <a:effectLst/>
            </c:spPr>
            <c:extLst>
              <c:ext xmlns:c16="http://schemas.microsoft.com/office/drawing/2014/chart" uri="{C3380CC4-5D6E-409C-BE32-E72D297353CC}">
                <c16:uniqueId val="{00000001-7EFA-443A-AF43-C654EBDF347D}"/>
              </c:ext>
            </c:extLst>
          </c:dPt>
          <c:dPt>
            <c:idx val="13"/>
            <c:invertIfNegative val="0"/>
            <c:bubble3D val="0"/>
            <c:spPr>
              <a:solidFill>
                <a:srgbClr val="00B050"/>
              </a:solidFill>
              <a:ln>
                <a:noFill/>
              </a:ln>
              <a:effectLst/>
            </c:spPr>
            <c:extLst>
              <c:ext xmlns:c16="http://schemas.microsoft.com/office/drawing/2014/chart" uri="{C3380CC4-5D6E-409C-BE32-E72D297353CC}">
                <c16:uniqueId val="{00000000-7EFA-443A-AF43-C654EBDF347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14. Équité</c:v>
                </c:pt>
                <c:pt idx="1">
                  <c:v>13. Justice</c:v>
                </c:pt>
                <c:pt idx="2">
                  <c:v>12. Environnement</c:v>
                </c:pt>
                <c:pt idx="3">
                  <c:v>10. La vérité</c:v>
                </c:pt>
                <c:pt idx="4">
                  <c:v>10. Paix sociale</c:v>
                </c:pt>
                <c:pt idx="5">
                  <c:v>09. Générosité</c:v>
                </c:pt>
                <c:pt idx="6">
                  <c:v>07. Liberté d'expression</c:v>
                </c:pt>
                <c:pt idx="7">
                  <c:v>07. Engagement et implication</c:v>
                </c:pt>
                <c:pt idx="8">
                  <c:v>06. Optimisme et confiance</c:v>
                </c:pt>
                <c:pt idx="9">
                  <c:v>05. Culture</c:v>
                </c:pt>
                <c:pt idx="10">
                  <c:v>04. Démocratie</c:v>
                </c:pt>
                <c:pt idx="11">
                  <c:v>03. Relations de travail</c:v>
                </c:pt>
                <c:pt idx="12">
                  <c:v>02. Ouverture et tolérance</c:v>
                </c:pt>
                <c:pt idx="13">
                  <c:v>01. Égalité hommes et femmes</c:v>
                </c:pt>
              </c:strCache>
            </c:strRef>
          </c:cat>
          <c:val>
            <c:numRef>
              <c:f>Feuil1!$B$2:$B$15</c:f>
              <c:numCache>
                <c:formatCode>General</c:formatCode>
                <c:ptCount val="14"/>
                <c:pt idx="0">
                  <c:v>53.7</c:v>
                </c:pt>
                <c:pt idx="1">
                  <c:v>56.6</c:v>
                </c:pt>
                <c:pt idx="2">
                  <c:v>58.4</c:v>
                </c:pt>
                <c:pt idx="3">
                  <c:v>58.9</c:v>
                </c:pt>
                <c:pt idx="4">
                  <c:v>59.9</c:v>
                </c:pt>
                <c:pt idx="5">
                  <c:v>60.7</c:v>
                </c:pt>
                <c:pt idx="6">
                  <c:v>61.2</c:v>
                </c:pt>
                <c:pt idx="7">
                  <c:v>61.2</c:v>
                </c:pt>
                <c:pt idx="8">
                  <c:v>62.8</c:v>
                </c:pt>
                <c:pt idx="9">
                  <c:v>62.9</c:v>
                </c:pt>
                <c:pt idx="10">
                  <c:v>63</c:v>
                </c:pt>
                <c:pt idx="11">
                  <c:v>63.6</c:v>
                </c:pt>
                <c:pt idx="12">
                  <c:v>65.3</c:v>
                </c:pt>
                <c:pt idx="13">
                  <c:v>66.3</c:v>
                </c:pt>
              </c:numCache>
            </c:numRef>
          </c:val>
          <c:extLst>
            <c:ext xmlns:c16="http://schemas.microsoft.com/office/drawing/2014/chart" uri="{C3380CC4-5D6E-409C-BE32-E72D297353CC}">
              <c16:uniqueId val="{00000000-A747-4E9F-A2EE-3853B3D7C192}"/>
            </c:ext>
          </c:extLst>
        </c:ser>
        <c:dLbls>
          <c:dLblPos val="outEnd"/>
          <c:showLegendKey val="0"/>
          <c:showVal val="1"/>
          <c:showCatName val="0"/>
          <c:showSerName val="0"/>
          <c:showPercent val="0"/>
          <c:showBubbleSize val="0"/>
        </c:dLbls>
        <c:gapWidth val="182"/>
        <c:axId val="679656863"/>
        <c:axId val="679657343"/>
      </c:barChart>
      <c:catAx>
        <c:axId val="679656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79657343"/>
        <c:crosses val="autoZero"/>
        <c:auto val="1"/>
        <c:lblAlgn val="ctr"/>
        <c:lblOffset val="100"/>
        <c:noMultiLvlLbl val="0"/>
      </c:catAx>
      <c:valAx>
        <c:axId val="679657343"/>
        <c:scaling>
          <c:orientation val="minMax"/>
          <c:min val="4"/>
        </c:scaling>
        <c:delete val="1"/>
        <c:axPos val="b"/>
        <c:numFmt formatCode="General" sourceLinked="1"/>
        <c:majorTickMark val="none"/>
        <c:minorTickMark val="none"/>
        <c:tickLblPos val="nextTo"/>
        <c:crossAx val="679656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47512916039508"/>
          <c:y val="6.8564412370593353E-2"/>
          <c:w val="0.50380198074371718"/>
          <c:h val="0.90276887623005253"/>
        </c:manualLayout>
      </c:layout>
      <c:barChart>
        <c:barDir val="bar"/>
        <c:grouping val="clustered"/>
        <c:varyColors val="0"/>
        <c:ser>
          <c:idx val="0"/>
          <c:order val="0"/>
          <c:tx>
            <c:strRef>
              <c:f>Feuil1!$B$1</c:f>
              <c:strCache>
                <c:ptCount val="1"/>
                <c:pt idx="0">
                  <c:v>Colonne3</c:v>
                </c:pt>
              </c:strCache>
            </c:strRef>
          </c:tx>
          <c:spPr>
            <a:solidFill>
              <a:schemeClr val="bg1">
                <a:lumMod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2611-494C-9498-9D07F4FA2EA0}"/>
              </c:ext>
            </c:extLst>
          </c:dPt>
          <c:dPt>
            <c:idx val="1"/>
            <c:invertIfNegative val="0"/>
            <c:bubble3D val="0"/>
            <c:spPr>
              <a:solidFill>
                <a:srgbClr val="C00000"/>
              </a:solidFill>
              <a:ln>
                <a:noFill/>
              </a:ln>
              <a:effectLst/>
            </c:spPr>
            <c:extLst>
              <c:ext xmlns:c16="http://schemas.microsoft.com/office/drawing/2014/chart" uri="{C3380CC4-5D6E-409C-BE32-E72D297353CC}">
                <c16:uniqueId val="{00000003-2611-494C-9498-9D07F4FA2EA0}"/>
              </c:ext>
            </c:extLst>
          </c:dPt>
          <c:dPt>
            <c:idx val="2"/>
            <c:invertIfNegative val="0"/>
            <c:bubble3D val="0"/>
            <c:spPr>
              <a:solidFill>
                <a:srgbClr val="C00000"/>
              </a:solidFill>
              <a:ln>
                <a:noFill/>
              </a:ln>
              <a:effectLst/>
            </c:spPr>
            <c:extLst>
              <c:ext xmlns:c16="http://schemas.microsoft.com/office/drawing/2014/chart" uri="{C3380CC4-5D6E-409C-BE32-E72D297353CC}">
                <c16:uniqueId val="{00000005-2611-494C-9498-9D07F4FA2EA0}"/>
              </c:ext>
            </c:extLst>
          </c:dPt>
          <c:dPt>
            <c:idx val="3"/>
            <c:invertIfNegative val="0"/>
            <c:bubble3D val="0"/>
            <c:spPr>
              <a:solidFill>
                <a:srgbClr val="C00000"/>
              </a:solidFill>
              <a:ln>
                <a:noFill/>
              </a:ln>
              <a:effectLst/>
            </c:spPr>
            <c:extLst>
              <c:ext xmlns:c16="http://schemas.microsoft.com/office/drawing/2014/chart" uri="{C3380CC4-5D6E-409C-BE32-E72D297353CC}">
                <c16:uniqueId val="{00000007-2611-494C-9498-9D07F4FA2EA0}"/>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9-2611-494C-9498-9D07F4FA2EA0}"/>
              </c:ext>
            </c:extLst>
          </c:dPt>
          <c:dPt>
            <c:idx val="5"/>
            <c:invertIfNegative val="0"/>
            <c:bubble3D val="0"/>
            <c:spPr>
              <a:solidFill>
                <a:schemeClr val="bg1">
                  <a:lumMod val="50000"/>
                </a:schemeClr>
              </a:solidFill>
              <a:ln>
                <a:noFill/>
              </a:ln>
              <a:effectLst/>
            </c:spPr>
            <c:extLst>
              <c:ext xmlns:c16="http://schemas.microsoft.com/office/drawing/2014/chart" uri="{C3380CC4-5D6E-409C-BE32-E72D297353CC}">
                <c16:uniqueId val="{0000000B-2611-494C-9498-9D07F4FA2EA0}"/>
              </c:ext>
            </c:extLst>
          </c:dPt>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D-2611-494C-9498-9D07F4FA2EA0}"/>
              </c:ext>
            </c:extLst>
          </c:dPt>
          <c:dPt>
            <c:idx val="7"/>
            <c:invertIfNegative val="0"/>
            <c:bubble3D val="0"/>
            <c:spPr>
              <a:solidFill>
                <a:schemeClr val="bg1">
                  <a:lumMod val="50000"/>
                </a:schemeClr>
              </a:solidFill>
              <a:ln>
                <a:noFill/>
              </a:ln>
              <a:effectLst/>
            </c:spPr>
            <c:extLst>
              <c:ext xmlns:c16="http://schemas.microsoft.com/office/drawing/2014/chart" uri="{C3380CC4-5D6E-409C-BE32-E72D297353CC}">
                <c16:uniqueId val="{0000000F-2611-494C-9498-9D07F4FA2EA0}"/>
              </c:ext>
            </c:extLst>
          </c:dPt>
          <c:dPt>
            <c:idx val="8"/>
            <c:invertIfNegative val="0"/>
            <c:bubble3D val="0"/>
            <c:spPr>
              <a:solidFill>
                <a:schemeClr val="bg1">
                  <a:lumMod val="50000"/>
                </a:schemeClr>
              </a:solidFill>
              <a:ln>
                <a:noFill/>
              </a:ln>
              <a:effectLst/>
            </c:spPr>
            <c:extLst>
              <c:ext xmlns:c16="http://schemas.microsoft.com/office/drawing/2014/chart" uri="{C3380CC4-5D6E-409C-BE32-E72D297353CC}">
                <c16:uniqueId val="{00000011-2611-494C-9498-9D07F4FA2EA0}"/>
              </c:ext>
            </c:extLst>
          </c:dPt>
          <c:dPt>
            <c:idx val="9"/>
            <c:invertIfNegative val="0"/>
            <c:bubble3D val="0"/>
            <c:spPr>
              <a:solidFill>
                <a:schemeClr val="bg1">
                  <a:lumMod val="50000"/>
                </a:schemeClr>
              </a:solidFill>
              <a:ln>
                <a:noFill/>
              </a:ln>
              <a:effectLst/>
            </c:spPr>
            <c:extLst>
              <c:ext xmlns:c16="http://schemas.microsoft.com/office/drawing/2014/chart" uri="{C3380CC4-5D6E-409C-BE32-E72D297353CC}">
                <c16:uniqueId val="{00000013-2611-494C-9498-9D07F4FA2EA0}"/>
              </c:ext>
            </c:extLst>
          </c:dPt>
          <c:dPt>
            <c:idx val="10"/>
            <c:invertIfNegative val="0"/>
            <c:bubble3D val="0"/>
            <c:spPr>
              <a:solidFill>
                <a:srgbClr val="00B050"/>
              </a:solidFill>
              <a:ln>
                <a:noFill/>
              </a:ln>
              <a:effectLst/>
            </c:spPr>
            <c:extLst>
              <c:ext xmlns:c16="http://schemas.microsoft.com/office/drawing/2014/chart" uri="{C3380CC4-5D6E-409C-BE32-E72D297353CC}">
                <c16:uniqueId val="{00000015-2611-494C-9498-9D07F4FA2EA0}"/>
              </c:ext>
            </c:extLst>
          </c:dPt>
          <c:dPt>
            <c:idx val="11"/>
            <c:invertIfNegative val="0"/>
            <c:bubble3D val="0"/>
            <c:spPr>
              <a:solidFill>
                <a:srgbClr val="00B050"/>
              </a:solidFill>
              <a:ln>
                <a:noFill/>
              </a:ln>
              <a:effectLst/>
            </c:spPr>
            <c:extLst>
              <c:ext xmlns:c16="http://schemas.microsoft.com/office/drawing/2014/chart" uri="{C3380CC4-5D6E-409C-BE32-E72D297353CC}">
                <c16:uniqueId val="{00000017-2611-494C-9498-9D07F4FA2EA0}"/>
              </c:ext>
            </c:extLst>
          </c:dPt>
          <c:dPt>
            <c:idx val="12"/>
            <c:invertIfNegative val="0"/>
            <c:bubble3D val="0"/>
            <c:spPr>
              <a:solidFill>
                <a:srgbClr val="00B050"/>
              </a:solidFill>
              <a:ln>
                <a:noFill/>
              </a:ln>
              <a:effectLst/>
            </c:spPr>
            <c:extLst>
              <c:ext xmlns:c16="http://schemas.microsoft.com/office/drawing/2014/chart" uri="{C3380CC4-5D6E-409C-BE32-E72D297353CC}">
                <c16:uniqueId val="{00000019-2611-494C-9498-9D07F4FA2EA0}"/>
              </c:ext>
            </c:extLst>
          </c:dPt>
          <c:dPt>
            <c:idx val="13"/>
            <c:invertIfNegative val="0"/>
            <c:bubble3D val="0"/>
            <c:spPr>
              <a:solidFill>
                <a:srgbClr val="00B050"/>
              </a:solidFill>
              <a:ln>
                <a:noFill/>
              </a:ln>
              <a:effectLst/>
            </c:spPr>
            <c:extLst>
              <c:ext xmlns:c16="http://schemas.microsoft.com/office/drawing/2014/chart" uri="{C3380CC4-5D6E-409C-BE32-E72D297353CC}">
                <c16:uniqueId val="{0000001B-2611-494C-9498-9D07F4FA2EA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14. Équité</c:v>
                </c:pt>
                <c:pt idx="1">
                  <c:v>13. Justice</c:v>
                </c:pt>
                <c:pt idx="2">
                  <c:v>12. Environnement</c:v>
                </c:pt>
                <c:pt idx="3">
                  <c:v>11. Égalité hommes et femmes</c:v>
                </c:pt>
                <c:pt idx="4">
                  <c:v>10. Paix sociale</c:v>
                </c:pt>
                <c:pt idx="5">
                  <c:v>09. Relations de travail</c:v>
                </c:pt>
                <c:pt idx="6">
                  <c:v>08. Culture</c:v>
                </c:pt>
                <c:pt idx="7">
                  <c:v>07. Optimisme et confiance</c:v>
                </c:pt>
                <c:pt idx="8">
                  <c:v>06. Liberté d'expression</c:v>
                </c:pt>
                <c:pt idx="9">
                  <c:v>05. Ouverture et tolérance</c:v>
                </c:pt>
                <c:pt idx="10">
                  <c:v>04. La vérité</c:v>
                </c:pt>
                <c:pt idx="11">
                  <c:v>03. Engagement et implication</c:v>
                </c:pt>
                <c:pt idx="12">
                  <c:v>02. Démocratie</c:v>
                </c:pt>
                <c:pt idx="13">
                  <c:v>01. Générosité</c:v>
                </c:pt>
              </c:strCache>
            </c:strRef>
          </c:cat>
          <c:val>
            <c:numRef>
              <c:f>Feuil1!$B$2:$B$15</c:f>
              <c:numCache>
                <c:formatCode>General</c:formatCode>
                <c:ptCount val="14"/>
                <c:pt idx="0">
                  <c:v>4.8</c:v>
                </c:pt>
                <c:pt idx="1">
                  <c:v>5.5</c:v>
                </c:pt>
                <c:pt idx="2">
                  <c:v>5.7</c:v>
                </c:pt>
                <c:pt idx="3">
                  <c:v>5.8</c:v>
                </c:pt>
                <c:pt idx="4">
                  <c:v>6</c:v>
                </c:pt>
                <c:pt idx="5">
                  <c:v>6.2</c:v>
                </c:pt>
                <c:pt idx="6">
                  <c:v>6.4</c:v>
                </c:pt>
                <c:pt idx="7">
                  <c:v>7.1</c:v>
                </c:pt>
                <c:pt idx="8">
                  <c:v>7.3</c:v>
                </c:pt>
                <c:pt idx="9">
                  <c:v>7.8</c:v>
                </c:pt>
                <c:pt idx="10">
                  <c:v>8.1999999999999993</c:v>
                </c:pt>
                <c:pt idx="11">
                  <c:v>8.6999999999999993</c:v>
                </c:pt>
                <c:pt idx="12">
                  <c:v>9.9</c:v>
                </c:pt>
                <c:pt idx="13">
                  <c:v>10.6</c:v>
                </c:pt>
              </c:numCache>
            </c:numRef>
          </c:val>
          <c:extLst>
            <c:ext xmlns:c16="http://schemas.microsoft.com/office/drawing/2014/chart" uri="{C3380CC4-5D6E-409C-BE32-E72D297353CC}">
              <c16:uniqueId val="{0000001C-2611-494C-9498-9D07F4FA2EA0}"/>
            </c:ext>
          </c:extLst>
        </c:ser>
        <c:dLbls>
          <c:showLegendKey val="0"/>
          <c:showVal val="0"/>
          <c:showCatName val="0"/>
          <c:showSerName val="0"/>
          <c:showPercent val="0"/>
          <c:showBubbleSize val="0"/>
        </c:dLbls>
        <c:gapWidth val="182"/>
        <c:axId val="679656863"/>
        <c:axId val="679657343"/>
      </c:barChart>
      <c:catAx>
        <c:axId val="679656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79657343"/>
        <c:crosses val="autoZero"/>
        <c:auto val="1"/>
        <c:lblAlgn val="ctr"/>
        <c:lblOffset val="100"/>
        <c:noMultiLvlLbl val="0"/>
      </c:catAx>
      <c:valAx>
        <c:axId val="679657343"/>
        <c:scaling>
          <c:orientation val="minMax"/>
          <c:min val="4"/>
        </c:scaling>
        <c:delete val="1"/>
        <c:axPos val="b"/>
        <c:numFmt formatCode="General" sourceLinked="1"/>
        <c:majorTickMark val="none"/>
        <c:minorTickMark val="none"/>
        <c:tickLblPos val="nextTo"/>
        <c:crossAx val="679656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87708696107668"/>
          <c:y val="6.8564412370593353E-2"/>
          <c:w val="0.49432130451033768"/>
          <c:h val="0.90276887623005253"/>
        </c:manualLayout>
      </c:layout>
      <c:barChart>
        <c:barDir val="bar"/>
        <c:grouping val="clustered"/>
        <c:varyColors val="0"/>
        <c:ser>
          <c:idx val="0"/>
          <c:order val="0"/>
          <c:tx>
            <c:strRef>
              <c:f>Feuil1!$B$1</c:f>
              <c:strCache>
                <c:ptCount val="1"/>
                <c:pt idx="0">
                  <c:v>Colonne3</c:v>
                </c:pt>
              </c:strCache>
            </c:strRef>
          </c:tx>
          <c:spPr>
            <a:solidFill>
              <a:schemeClr val="bg1">
                <a:lumMod val="5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4C52-48E5-9693-5C1717C3B333}"/>
              </c:ext>
            </c:extLst>
          </c:dPt>
          <c:dPt>
            <c:idx val="1"/>
            <c:invertIfNegative val="0"/>
            <c:bubble3D val="0"/>
            <c:spPr>
              <a:solidFill>
                <a:srgbClr val="C00000"/>
              </a:solidFill>
              <a:ln>
                <a:noFill/>
              </a:ln>
              <a:effectLst/>
            </c:spPr>
            <c:extLst>
              <c:ext xmlns:c16="http://schemas.microsoft.com/office/drawing/2014/chart" uri="{C3380CC4-5D6E-409C-BE32-E72D297353CC}">
                <c16:uniqueId val="{00000003-4C52-48E5-9693-5C1717C3B333}"/>
              </c:ext>
            </c:extLst>
          </c:dPt>
          <c:dPt>
            <c:idx val="2"/>
            <c:invertIfNegative val="0"/>
            <c:bubble3D val="0"/>
            <c:spPr>
              <a:solidFill>
                <a:srgbClr val="C00000"/>
              </a:solidFill>
              <a:ln>
                <a:noFill/>
              </a:ln>
              <a:effectLst/>
            </c:spPr>
            <c:extLst>
              <c:ext xmlns:c16="http://schemas.microsoft.com/office/drawing/2014/chart" uri="{C3380CC4-5D6E-409C-BE32-E72D297353CC}">
                <c16:uniqueId val="{00000005-4C52-48E5-9693-5C1717C3B333}"/>
              </c:ext>
            </c:extLst>
          </c:dPt>
          <c:dPt>
            <c:idx val="3"/>
            <c:invertIfNegative val="0"/>
            <c:bubble3D val="0"/>
            <c:spPr>
              <a:solidFill>
                <a:srgbClr val="00B050"/>
              </a:solidFill>
              <a:ln>
                <a:noFill/>
              </a:ln>
              <a:effectLst/>
            </c:spPr>
            <c:extLst>
              <c:ext xmlns:c16="http://schemas.microsoft.com/office/drawing/2014/chart" uri="{C3380CC4-5D6E-409C-BE32-E72D297353CC}">
                <c16:uniqueId val="{0000000C-4C52-48E5-9693-5C1717C3B333}"/>
              </c:ext>
            </c:extLst>
          </c:dPt>
          <c:dPt>
            <c:idx val="4"/>
            <c:invertIfNegative val="0"/>
            <c:bubble3D val="0"/>
            <c:spPr>
              <a:solidFill>
                <a:srgbClr val="C00000"/>
              </a:solidFill>
              <a:ln>
                <a:noFill/>
              </a:ln>
              <a:effectLst/>
            </c:spPr>
            <c:extLst>
              <c:ext xmlns:c16="http://schemas.microsoft.com/office/drawing/2014/chart" uri="{C3380CC4-5D6E-409C-BE32-E72D297353CC}">
                <c16:uniqueId val="{00000007-4C52-48E5-9693-5C1717C3B333}"/>
              </c:ext>
            </c:extLst>
          </c:dPt>
          <c:dPt>
            <c:idx val="9"/>
            <c:invertIfNegative val="0"/>
            <c:bubble3D val="0"/>
            <c:spPr>
              <a:solidFill>
                <a:srgbClr val="00B050"/>
              </a:solidFill>
              <a:ln>
                <a:noFill/>
              </a:ln>
              <a:effectLst/>
            </c:spPr>
            <c:extLst>
              <c:ext xmlns:c16="http://schemas.microsoft.com/office/drawing/2014/chart" uri="{C3380CC4-5D6E-409C-BE32-E72D297353CC}">
                <c16:uniqueId val="{0000000B-4C52-48E5-9693-5C1717C3B333}"/>
              </c:ext>
            </c:extLst>
          </c:dPt>
          <c:dPt>
            <c:idx val="10"/>
            <c:invertIfNegative val="0"/>
            <c:bubble3D val="0"/>
            <c:spPr>
              <a:solidFill>
                <a:srgbClr val="C00000"/>
              </a:solidFill>
              <a:ln>
                <a:noFill/>
              </a:ln>
              <a:effectLst/>
            </c:spPr>
            <c:extLst>
              <c:ext xmlns:c16="http://schemas.microsoft.com/office/drawing/2014/chart" uri="{C3380CC4-5D6E-409C-BE32-E72D297353CC}">
                <c16:uniqueId val="{00000009-4C52-48E5-9693-5C1717C3B33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Feuil1!$A$2:$A$15</c:f>
              <c:strCache>
                <c:ptCount val="14"/>
                <c:pt idx="0">
                  <c:v>14. Équité</c:v>
                </c:pt>
                <c:pt idx="1">
                  <c:v>13. Justice</c:v>
                </c:pt>
                <c:pt idx="2">
                  <c:v>12. Environnement</c:v>
                </c:pt>
                <c:pt idx="3">
                  <c:v>01. Égalité hommes et femmes</c:v>
                </c:pt>
                <c:pt idx="4">
                  <c:v>10. Paix sociale</c:v>
                </c:pt>
                <c:pt idx="5">
                  <c:v>03. Relations de travail</c:v>
                </c:pt>
                <c:pt idx="6">
                  <c:v>05. Culture</c:v>
                </c:pt>
                <c:pt idx="7">
                  <c:v>06. Optimisme et confiance</c:v>
                </c:pt>
                <c:pt idx="8">
                  <c:v>07. Liberté d'expression</c:v>
                </c:pt>
                <c:pt idx="9">
                  <c:v>02. Ouverture et tolérance</c:v>
                </c:pt>
                <c:pt idx="10">
                  <c:v>10. La vérité</c:v>
                </c:pt>
                <c:pt idx="11">
                  <c:v>07. Engagement et implication</c:v>
                </c:pt>
                <c:pt idx="12">
                  <c:v>04. Démocratie</c:v>
                </c:pt>
                <c:pt idx="13">
                  <c:v>09. Générosité</c:v>
                </c:pt>
              </c:strCache>
            </c:strRef>
          </c:cat>
          <c:val>
            <c:numRef>
              <c:f>Feuil1!$B$2:$B$15</c:f>
              <c:numCache>
                <c:formatCode>General</c:formatCode>
                <c:ptCount val="14"/>
                <c:pt idx="0">
                  <c:v>53.7</c:v>
                </c:pt>
                <c:pt idx="1">
                  <c:v>56.6</c:v>
                </c:pt>
                <c:pt idx="2">
                  <c:v>58.4</c:v>
                </c:pt>
                <c:pt idx="3">
                  <c:v>66.3</c:v>
                </c:pt>
                <c:pt idx="4">
                  <c:v>59.9</c:v>
                </c:pt>
                <c:pt idx="5">
                  <c:v>63.6</c:v>
                </c:pt>
                <c:pt idx="6">
                  <c:v>62.9</c:v>
                </c:pt>
                <c:pt idx="7">
                  <c:v>62.8</c:v>
                </c:pt>
                <c:pt idx="8">
                  <c:v>61.2</c:v>
                </c:pt>
                <c:pt idx="9">
                  <c:v>65.3</c:v>
                </c:pt>
                <c:pt idx="10">
                  <c:v>58.9</c:v>
                </c:pt>
                <c:pt idx="11">
                  <c:v>61.2</c:v>
                </c:pt>
                <c:pt idx="12">
                  <c:v>63</c:v>
                </c:pt>
                <c:pt idx="13">
                  <c:v>60.7</c:v>
                </c:pt>
              </c:numCache>
            </c:numRef>
          </c:val>
          <c:extLst>
            <c:ext xmlns:c16="http://schemas.microsoft.com/office/drawing/2014/chart" uri="{C3380CC4-5D6E-409C-BE32-E72D297353CC}">
              <c16:uniqueId val="{0000000A-4C52-48E5-9693-5C1717C3B333}"/>
            </c:ext>
          </c:extLst>
        </c:ser>
        <c:dLbls>
          <c:dLblPos val="outEnd"/>
          <c:showLegendKey val="0"/>
          <c:showVal val="1"/>
          <c:showCatName val="0"/>
          <c:showSerName val="0"/>
          <c:showPercent val="0"/>
          <c:showBubbleSize val="0"/>
        </c:dLbls>
        <c:gapWidth val="182"/>
        <c:axId val="679656863"/>
        <c:axId val="679657343"/>
      </c:barChart>
      <c:catAx>
        <c:axId val="679656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679657343"/>
        <c:crosses val="autoZero"/>
        <c:auto val="1"/>
        <c:lblAlgn val="ctr"/>
        <c:lblOffset val="100"/>
        <c:noMultiLvlLbl val="0"/>
      </c:catAx>
      <c:valAx>
        <c:axId val="679657343"/>
        <c:scaling>
          <c:orientation val="minMax"/>
          <c:min val="4"/>
        </c:scaling>
        <c:delete val="1"/>
        <c:axPos val="b"/>
        <c:numFmt formatCode="General" sourceLinked="1"/>
        <c:majorTickMark val="none"/>
        <c:minorTickMark val="none"/>
        <c:tickLblPos val="nextTo"/>
        <c:crossAx val="679656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115264103087581"/>
          <c:h val="0.93147563466747241"/>
        </c:manualLayout>
      </c:layout>
      <c:barChart>
        <c:barDir val="col"/>
        <c:grouping val="clustered"/>
        <c:varyColors val="0"/>
        <c:ser>
          <c:idx val="0"/>
          <c:order val="0"/>
          <c:tx>
            <c:strRef>
              <c:f>Sheet1!$B$1</c:f>
              <c:strCache>
                <c:ptCount val="1"/>
                <c:pt idx="0">
                  <c:v>2023</c:v>
                </c:pt>
              </c:strCache>
            </c:strRef>
          </c:tx>
          <c:spPr>
            <a:solidFill>
              <a:srgbClr val="FF0000"/>
            </a:solidFill>
          </c:spPr>
          <c:invertIfNegative val="0"/>
          <c:dPt>
            <c:idx val="1"/>
            <c:invertIfNegative val="0"/>
            <c:bubble3D val="0"/>
            <c:extLst>
              <c:ext xmlns:c16="http://schemas.microsoft.com/office/drawing/2014/chart" uri="{C3380CC4-5D6E-409C-BE32-E72D297353CC}">
                <c16:uniqueId val="{00000000-5B9B-C444-8974-CA181770E5FA}"/>
              </c:ext>
            </c:extLst>
          </c:dPt>
          <c:dPt>
            <c:idx val="2"/>
            <c:invertIfNegative val="0"/>
            <c:bubble3D val="0"/>
            <c:extLst>
              <c:ext xmlns:c16="http://schemas.microsoft.com/office/drawing/2014/chart" uri="{C3380CC4-5D6E-409C-BE32-E72D297353CC}">
                <c16:uniqueId val="{00000001-5B9B-C444-8974-CA181770E5FA}"/>
              </c:ext>
            </c:extLst>
          </c:dPt>
          <c:dPt>
            <c:idx val="5"/>
            <c:invertIfNegative val="0"/>
            <c:bubble3D val="0"/>
            <c:extLst>
              <c:ext xmlns:c16="http://schemas.microsoft.com/office/drawing/2014/chart" uri="{C3380CC4-5D6E-409C-BE32-E72D297353CC}">
                <c16:uniqueId val="{00000004-5B9B-C444-8974-CA181770E5FA}"/>
              </c:ext>
            </c:extLst>
          </c:dPt>
          <c:dPt>
            <c:idx val="6"/>
            <c:invertIfNegative val="0"/>
            <c:bubble3D val="0"/>
            <c:extLst>
              <c:ext xmlns:c16="http://schemas.microsoft.com/office/drawing/2014/chart" uri="{C3380CC4-5D6E-409C-BE32-E72D297353CC}">
                <c16:uniqueId val="{00000005-5B9B-C444-8974-CA181770E5FA}"/>
              </c:ext>
            </c:extLst>
          </c:dPt>
          <c:dPt>
            <c:idx val="7"/>
            <c:invertIfNegative val="0"/>
            <c:bubble3D val="0"/>
            <c:extLst>
              <c:ext xmlns:c16="http://schemas.microsoft.com/office/drawing/2014/chart" uri="{C3380CC4-5D6E-409C-BE32-E72D297353CC}">
                <c16:uniqueId val="{00000006-5B9B-C444-8974-CA181770E5FA}"/>
              </c:ext>
            </c:extLst>
          </c:dPt>
          <c:dPt>
            <c:idx val="8"/>
            <c:invertIfNegative val="0"/>
            <c:bubble3D val="0"/>
            <c:extLst>
              <c:ext xmlns:c16="http://schemas.microsoft.com/office/drawing/2014/chart" uri="{C3380CC4-5D6E-409C-BE32-E72D297353CC}">
                <c16:uniqueId val="{00000007-5B9B-C444-8974-CA181770E5FA}"/>
              </c:ext>
            </c:extLst>
          </c:dPt>
          <c:dPt>
            <c:idx val="10"/>
            <c:invertIfNegative val="0"/>
            <c:bubble3D val="0"/>
            <c:extLst>
              <c:ext xmlns:c16="http://schemas.microsoft.com/office/drawing/2014/chart" uri="{C3380CC4-5D6E-409C-BE32-E72D297353CC}">
                <c16:uniqueId val="{00000008-5B9B-C444-8974-CA181770E5FA}"/>
              </c:ext>
            </c:extLst>
          </c:dPt>
          <c:dLbls>
            <c:dLbl>
              <c:idx val="2"/>
              <c:layout>
                <c:manualLayout>
                  <c:x val="1.4166254568709966E-2"/>
                  <c:y val="0.153493837461826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9B-C444-8974-CA181770E5FA}"/>
                </c:ext>
              </c:extLst>
            </c:dLbl>
            <c:spPr>
              <a:noFill/>
              <a:ln>
                <a:noFill/>
              </a:ln>
              <a:effectLst/>
            </c:spPr>
            <c:txPr>
              <a:bodyPr wrap="square" lIns="38100" tIns="19050" rIns="38100" bIns="19050" anchor="ctr">
                <a:spAutoFit/>
              </a:bodyPr>
              <a:lstStyle/>
              <a:p>
                <a:pPr>
                  <a:defRPr b="1"/>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Anglais</c:v>
                </c:pt>
                <c:pt idx="1">
                  <c:v>Français</c:v>
                </c:pt>
                <c:pt idx="2">
                  <c:v>Autre</c:v>
                </c:pt>
              </c:strCache>
            </c:strRef>
          </c:cat>
          <c:val>
            <c:numRef>
              <c:f>Sheet1!$B$2:$B$4</c:f>
              <c:numCache>
                <c:formatCode>0%</c:formatCode>
                <c:ptCount val="3"/>
                <c:pt idx="0">
                  <c:v>0.68675362196839995</c:v>
                </c:pt>
                <c:pt idx="1">
                  <c:v>0.19722999999999999</c:v>
                </c:pt>
                <c:pt idx="2">
                  <c:v>0.1146726813117</c:v>
                </c:pt>
              </c:numCache>
            </c:numRef>
          </c:val>
          <c:extLst>
            <c:ext xmlns:c16="http://schemas.microsoft.com/office/drawing/2014/chart" uri="{C3380CC4-5D6E-409C-BE32-E72D297353CC}">
              <c16:uniqueId val="{00000009-5B9B-C444-8974-CA181770E5FA}"/>
            </c:ext>
          </c:extLst>
        </c:ser>
        <c:dLbls>
          <c:dLblPos val="outEnd"/>
          <c:showLegendKey val="0"/>
          <c:showVal val="1"/>
          <c:showCatName val="0"/>
          <c:showSerName val="0"/>
          <c:showPercent val="0"/>
          <c:showBubbleSize val="0"/>
        </c:dLbls>
        <c:gapWidth val="75"/>
        <c:axId val="-656100848"/>
        <c:axId val="-656111680"/>
      </c:barChart>
      <c:catAx>
        <c:axId val="-656100848"/>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fr-FR"/>
          </a:p>
        </c:txPr>
        <c:crossAx val="-656111680"/>
        <c:crosses val="autoZero"/>
        <c:auto val="1"/>
        <c:lblAlgn val="ctr"/>
        <c:lblOffset val="100"/>
        <c:noMultiLvlLbl val="0"/>
      </c:catAx>
      <c:valAx>
        <c:axId val="-656111680"/>
        <c:scaling>
          <c:orientation val="minMax"/>
          <c:max val="0.8"/>
        </c:scaling>
        <c:delete val="1"/>
        <c:axPos val="l"/>
        <c:majorGridlines>
          <c:spPr>
            <a:ln>
              <a:noFill/>
            </a:ln>
          </c:spPr>
        </c:majorGridlines>
        <c:numFmt formatCode="0%" sourceLinked="1"/>
        <c:majorTickMark val="out"/>
        <c:minorTickMark val="none"/>
        <c:tickLblPos val="nextTo"/>
        <c:crossAx val="-656100848"/>
        <c:crosses val="autoZero"/>
        <c:crossBetween val="between"/>
      </c:valAx>
    </c:plotArea>
    <c:plotVisOnly val="1"/>
    <c:dispBlanksAs val="gap"/>
    <c:showDLblsOverMax val="0"/>
  </c:chart>
  <c:txPr>
    <a:bodyPr/>
    <a:lstStyle/>
    <a:p>
      <a:pPr>
        <a:defRPr sz="1000" b="0">
          <a:solidFill>
            <a:schemeClr val="bg1"/>
          </a:solidFill>
          <a:latin typeface="Aptos" panose="020B0004020202020204" pitchFamily="34" charset="0"/>
          <a:cs typeface="Century Gothic"/>
        </a:defRPr>
      </a:pPr>
      <a:endParaRPr lang="fr-F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85558590200472"/>
          <c:y val="0.33385032864058883"/>
          <c:w val="0.48728283065620653"/>
          <c:h val="0.50650843385568767"/>
        </c:manualLayout>
      </c:layout>
      <c:doughnutChart>
        <c:varyColors val="1"/>
        <c:ser>
          <c:idx val="0"/>
          <c:order val="0"/>
          <c:tx>
            <c:strRef>
              <c:f>Feuil1!$B$1</c:f>
              <c:strCache>
                <c:ptCount val="1"/>
                <c:pt idx="0">
                  <c:v>Série 1</c:v>
                </c:pt>
              </c:strCache>
            </c:strRef>
          </c:tx>
          <c:spPr>
            <a:ln w="101600">
              <a:noFill/>
            </a:ln>
          </c:spPr>
          <c:dPt>
            <c:idx val="0"/>
            <c:bubble3D val="0"/>
            <c:spPr>
              <a:solidFill>
                <a:schemeClr val="bg1"/>
              </a:solidFill>
              <a:ln w="101600">
                <a:noFill/>
              </a:ln>
              <a:effectLst/>
            </c:spPr>
            <c:extLst>
              <c:ext xmlns:c16="http://schemas.microsoft.com/office/drawing/2014/chart" uri="{C3380CC4-5D6E-409C-BE32-E72D297353CC}">
                <c16:uniqueId val="{00000001-9B4D-2549-BB65-7CD028A4289E}"/>
              </c:ext>
            </c:extLst>
          </c:dPt>
          <c:dPt>
            <c:idx val="1"/>
            <c:bubble3D val="0"/>
            <c:spPr>
              <a:solidFill>
                <a:srgbClr val="ED3B33"/>
              </a:solidFill>
              <a:ln w="101600">
                <a:noFill/>
              </a:ln>
              <a:effectLst/>
            </c:spPr>
            <c:extLst>
              <c:ext xmlns:c16="http://schemas.microsoft.com/office/drawing/2014/chart" uri="{C3380CC4-5D6E-409C-BE32-E72D297353CC}">
                <c16:uniqueId val="{00000003-9B4D-2549-BB65-7CD028A4289E}"/>
              </c:ext>
            </c:extLst>
          </c:dPt>
          <c:dPt>
            <c:idx val="2"/>
            <c:bubble3D val="0"/>
            <c:spPr>
              <a:solidFill>
                <a:srgbClr val="FAC8C6"/>
              </a:solidFill>
              <a:ln w="101600">
                <a:noFill/>
              </a:ln>
              <a:effectLst/>
            </c:spPr>
            <c:extLst>
              <c:ext xmlns:c16="http://schemas.microsoft.com/office/drawing/2014/chart" uri="{C3380CC4-5D6E-409C-BE32-E72D297353CC}">
                <c16:uniqueId val="{00000005-9B4D-2549-BB65-7CD028A4289E}"/>
              </c:ext>
            </c:extLst>
          </c:dPt>
          <c:dLbls>
            <c:dLbl>
              <c:idx val="0"/>
              <c:layout>
                <c:manualLayout>
                  <c:x val="0.12400731278989434"/>
                  <c:y val="8.1827292692206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4D-2549-BB65-7CD028A4289E}"/>
                </c:ext>
              </c:extLst>
            </c:dLbl>
            <c:dLbl>
              <c:idx val="1"/>
              <c:layout>
                <c:manualLayout>
                  <c:x val="-0.10418306078833976"/>
                  <c:y val="1.6365568133275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4D-2549-BB65-7CD028A4289E}"/>
                </c:ext>
              </c:extLst>
            </c:dLbl>
            <c:dLbl>
              <c:idx val="2"/>
              <c:layout>
                <c:manualLayout>
                  <c:x val="0.19091975826071772"/>
                  <c:y val="6.80323852149724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4D-2549-BB65-7CD028A4289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ptos" panose="020B00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Feuil1!$A$2:$A$4</c:f>
              <c:strCache>
                <c:ptCount val="2"/>
                <c:pt idx="0">
                  <c:v>Men</c:v>
                </c:pt>
                <c:pt idx="1">
                  <c:v>Women</c:v>
                </c:pt>
              </c:strCache>
            </c:strRef>
          </c:cat>
          <c:val>
            <c:numRef>
              <c:f>Feuil1!$B$2:$B$4</c:f>
              <c:numCache>
                <c:formatCode>0%</c:formatCode>
                <c:ptCount val="3"/>
                <c:pt idx="0">
                  <c:v>0.4876100359428</c:v>
                </c:pt>
                <c:pt idx="1">
                  <c:v>0.51238996405720005</c:v>
                </c:pt>
              </c:numCache>
            </c:numRef>
          </c:val>
          <c:extLst>
            <c:ext xmlns:c16="http://schemas.microsoft.com/office/drawing/2014/chart" uri="{C3380CC4-5D6E-409C-BE32-E72D297353CC}">
              <c16:uniqueId val="{00000006-9B4D-2549-BB65-7CD028A4289E}"/>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85558590200472"/>
          <c:y val="0.33385032864058883"/>
          <c:w val="0.48728283065620653"/>
          <c:h val="0.50650843385568767"/>
        </c:manualLayout>
      </c:layout>
      <c:doughnutChart>
        <c:varyColors val="1"/>
        <c:ser>
          <c:idx val="0"/>
          <c:order val="0"/>
          <c:tx>
            <c:strRef>
              <c:f>Feuil1!$B$1</c:f>
              <c:strCache>
                <c:ptCount val="1"/>
                <c:pt idx="0">
                  <c:v>Série 1</c:v>
                </c:pt>
              </c:strCache>
            </c:strRef>
          </c:tx>
          <c:spPr>
            <a:ln w="101600">
              <a:noFill/>
            </a:ln>
          </c:spPr>
          <c:dPt>
            <c:idx val="0"/>
            <c:bubble3D val="0"/>
            <c:spPr>
              <a:solidFill>
                <a:schemeClr val="bg1"/>
              </a:solidFill>
              <a:ln w="101600">
                <a:noFill/>
              </a:ln>
              <a:effectLst/>
            </c:spPr>
            <c:extLst>
              <c:ext xmlns:c16="http://schemas.microsoft.com/office/drawing/2014/chart" uri="{C3380CC4-5D6E-409C-BE32-E72D297353CC}">
                <c16:uniqueId val="{00000001-6E79-48AB-8408-C298531F724C}"/>
              </c:ext>
            </c:extLst>
          </c:dPt>
          <c:dPt>
            <c:idx val="1"/>
            <c:bubble3D val="0"/>
            <c:spPr>
              <a:solidFill>
                <a:srgbClr val="ED3B33"/>
              </a:solidFill>
              <a:ln w="101600">
                <a:noFill/>
              </a:ln>
              <a:effectLst/>
            </c:spPr>
            <c:extLst>
              <c:ext xmlns:c16="http://schemas.microsoft.com/office/drawing/2014/chart" uri="{C3380CC4-5D6E-409C-BE32-E72D297353CC}">
                <c16:uniqueId val="{00000003-6E79-48AB-8408-C298531F724C}"/>
              </c:ext>
            </c:extLst>
          </c:dPt>
          <c:dPt>
            <c:idx val="2"/>
            <c:bubble3D val="0"/>
            <c:spPr>
              <a:solidFill>
                <a:srgbClr val="FAC8C6"/>
              </a:solidFill>
              <a:ln w="101600">
                <a:noFill/>
              </a:ln>
              <a:effectLst/>
            </c:spPr>
            <c:extLst>
              <c:ext xmlns:c16="http://schemas.microsoft.com/office/drawing/2014/chart" uri="{C3380CC4-5D6E-409C-BE32-E72D297353CC}">
                <c16:uniqueId val="{00000005-6E79-48AB-8408-C298531F724C}"/>
              </c:ext>
            </c:extLst>
          </c:dPt>
          <c:dLbls>
            <c:dLbl>
              <c:idx val="0"/>
              <c:layout>
                <c:manualLayout>
                  <c:x val="0.12400731278989434"/>
                  <c:y val="8.18272926922065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79-48AB-8408-C298531F724C}"/>
                </c:ext>
              </c:extLst>
            </c:dLbl>
            <c:dLbl>
              <c:idx val="1"/>
              <c:layout>
                <c:manualLayout>
                  <c:x val="-0.10418306078833976"/>
                  <c:y val="1.6365568133275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E79-48AB-8408-C298531F724C}"/>
                </c:ext>
              </c:extLst>
            </c:dLbl>
            <c:dLbl>
              <c:idx val="2"/>
              <c:layout>
                <c:manualLayout>
                  <c:x val="0.19091975826071772"/>
                  <c:y val="6.80323852149724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E79-48AB-8408-C298531F724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ptos" panose="020B0004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extLst>
          </c:dLbls>
          <c:cat>
            <c:strRef>
              <c:f>Feuil1!$A$2:$A$4</c:f>
              <c:strCache>
                <c:ptCount val="2"/>
                <c:pt idx="0">
                  <c:v>Oui</c:v>
                </c:pt>
                <c:pt idx="1">
                  <c:v>Non</c:v>
                </c:pt>
              </c:strCache>
            </c:strRef>
          </c:cat>
          <c:val>
            <c:numRef>
              <c:f>Feuil1!$B$2:$B$4</c:f>
              <c:numCache>
                <c:formatCode>0%</c:formatCode>
                <c:ptCount val="3"/>
                <c:pt idx="0">
                  <c:v>0.27</c:v>
                </c:pt>
                <c:pt idx="1">
                  <c:v>0.71</c:v>
                </c:pt>
              </c:numCache>
            </c:numRef>
          </c:val>
          <c:extLst>
            <c:ext xmlns:c16="http://schemas.microsoft.com/office/drawing/2014/chart" uri="{C3380CC4-5D6E-409C-BE32-E72D297353CC}">
              <c16:uniqueId val="{00000006-6E79-48AB-8408-C298531F724C}"/>
            </c:ext>
          </c:extLst>
        </c:ser>
        <c:dLbls>
          <c:showLegendKey val="0"/>
          <c:showVal val="0"/>
          <c:showCatName val="0"/>
          <c:showSerName val="0"/>
          <c:showPercent val="0"/>
          <c:showBubbleSize val="0"/>
          <c:showLeaderLines val="0"/>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0.94115264103087581"/>
          <c:h val="0.93147563466747241"/>
        </c:manualLayout>
      </c:layout>
      <c:barChart>
        <c:barDir val="col"/>
        <c:grouping val="clustered"/>
        <c:varyColors val="0"/>
        <c:ser>
          <c:idx val="0"/>
          <c:order val="0"/>
          <c:tx>
            <c:strRef>
              <c:f>Sheet1!$B$1</c:f>
              <c:strCache>
                <c:ptCount val="1"/>
                <c:pt idx="0">
                  <c:v>2023</c:v>
                </c:pt>
              </c:strCache>
            </c:strRef>
          </c:tx>
          <c:spPr>
            <a:solidFill>
              <a:srgbClr val="FF0000"/>
            </a:solidFill>
          </c:spPr>
          <c:invertIfNegative val="0"/>
          <c:dPt>
            <c:idx val="1"/>
            <c:invertIfNegative val="0"/>
            <c:bubble3D val="0"/>
            <c:extLst>
              <c:ext xmlns:c16="http://schemas.microsoft.com/office/drawing/2014/chart" uri="{C3380CC4-5D6E-409C-BE32-E72D297353CC}">
                <c16:uniqueId val="{00000000-B9BD-44D2-AF4F-C482B27E3A6D}"/>
              </c:ext>
            </c:extLst>
          </c:dPt>
          <c:dPt>
            <c:idx val="2"/>
            <c:invertIfNegative val="0"/>
            <c:bubble3D val="0"/>
            <c:extLst>
              <c:ext xmlns:c16="http://schemas.microsoft.com/office/drawing/2014/chart" uri="{C3380CC4-5D6E-409C-BE32-E72D297353CC}">
                <c16:uniqueId val="{00000001-B9BD-44D2-AF4F-C482B27E3A6D}"/>
              </c:ext>
            </c:extLst>
          </c:dPt>
          <c:dPt>
            <c:idx val="5"/>
            <c:invertIfNegative val="0"/>
            <c:bubble3D val="0"/>
            <c:extLst>
              <c:ext xmlns:c16="http://schemas.microsoft.com/office/drawing/2014/chart" uri="{C3380CC4-5D6E-409C-BE32-E72D297353CC}">
                <c16:uniqueId val="{00000002-B9BD-44D2-AF4F-C482B27E3A6D}"/>
              </c:ext>
            </c:extLst>
          </c:dPt>
          <c:dPt>
            <c:idx val="6"/>
            <c:invertIfNegative val="0"/>
            <c:bubble3D val="0"/>
            <c:extLst>
              <c:ext xmlns:c16="http://schemas.microsoft.com/office/drawing/2014/chart" uri="{C3380CC4-5D6E-409C-BE32-E72D297353CC}">
                <c16:uniqueId val="{00000003-B9BD-44D2-AF4F-C482B27E3A6D}"/>
              </c:ext>
            </c:extLst>
          </c:dPt>
          <c:dPt>
            <c:idx val="7"/>
            <c:invertIfNegative val="0"/>
            <c:bubble3D val="0"/>
            <c:extLst>
              <c:ext xmlns:c16="http://schemas.microsoft.com/office/drawing/2014/chart" uri="{C3380CC4-5D6E-409C-BE32-E72D297353CC}">
                <c16:uniqueId val="{00000004-B9BD-44D2-AF4F-C482B27E3A6D}"/>
              </c:ext>
            </c:extLst>
          </c:dPt>
          <c:dPt>
            <c:idx val="8"/>
            <c:invertIfNegative val="0"/>
            <c:bubble3D val="0"/>
            <c:extLst>
              <c:ext xmlns:c16="http://schemas.microsoft.com/office/drawing/2014/chart" uri="{C3380CC4-5D6E-409C-BE32-E72D297353CC}">
                <c16:uniqueId val="{00000005-B9BD-44D2-AF4F-C482B27E3A6D}"/>
              </c:ext>
            </c:extLst>
          </c:dPt>
          <c:dPt>
            <c:idx val="10"/>
            <c:invertIfNegative val="0"/>
            <c:bubble3D val="0"/>
            <c:extLst>
              <c:ext xmlns:c16="http://schemas.microsoft.com/office/drawing/2014/chart" uri="{C3380CC4-5D6E-409C-BE32-E72D297353CC}">
                <c16:uniqueId val="{00000006-B9BD-44D2-AF4F-C482B27E3A6D}"/>
              </c:ext>
            </c:extLst>
          </c:dPt>
          <c:dLbls>
            <c:dLbl>
              <c:idx val="2"/>
              <c:layout>
                <c:manualLayout>
                  <c:x val="1.4166254568709966E-2"/>
                  <c:y val="0.153493837461826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9BD-44D2-AF4F-C482B27E3A6D}"/>
                </c:ext>
              </c:extLst>
            </c:dLbl>
            <c:spPr>
              <a:noFill/>
              <a:ln>
                <a:noFill/>
              </a:ln>
              <a:effectLst/>
            </c:spPr>
            <c:txPr>
              <a:bodyPr wrap="square" lIns="38100" tIns="19050" rIns="38100" bIns="19050" anchor="ctr">
                <a:spAutoFit/>
              </a:bodyPr>
              <a:lstStyle/>
              <a:p>
                <a:pPr>
                  <a:defRPr b="1"/>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Primaire/Sec</c:v>
                </c:pt>
                <c:pt idx="1">
                  <c:v>College</c:v>
                </c:pt>
                <c:pt idx="2">
                  <c:v>Université </c:v>
                </c:pt>
              </c:strCache>
            </c:strRef>
          </c:cat>
          <c:val>
            <c:numRef>
              <c:f>Sheet1!$B$2:$B$4</c:f>
              <c:numCache>
                <c:formatCode>0%</c:formatCode>
                <c:ptCount val="3"/>
                <c:pt idx="0">
                  <c:v>0.28812688196519998</c:v>
                </c:pt>
                <c:pt idx="1">
                  <c:v>0.39758024722840002</c:v>
                </c:pt>
                <c:pt idx="2">
                  <c:v>0.308477</c:v>
                </c:pt>
              </c:numCache>
            </c:numRef>
          </c:val>
          <c:extLst>
            <c:ext xmlns:c16="http://schemas.microsoft.com/office/drawing/2014/chart" uri="{C3380CC4-5D6E-409C-BE32-E72D297353CC}">
              <c16:uniqueId val="{00000007-B9BD-44D2-AF4F-C482B27E3A6D}"/>
            </c:ext>
          </c:extLst>
        </c:ser>
        <c:dLbls>
          <c:dLblPos val="outEnd"/>
          <c:showLegendKey val="0"/>
          <c:showVal val="1"/>
          <c:showCatName val="0"/>
          <c:showSerName val="0"/>
          <c:showPercent val="0"/>
          <c:showBubbleSize val="0"/>
        </c:dLbls>
        <c:gapWidth val="75"/>
        <c:axId val="-656100848"/>
        <c:axId val="-656111680"/>
      </c:barChart>
      <c:catAx>
        <c:axId val="-656100848"/>
        <c:scaling>
          <c:orientation val="minMax"/>
        </c:scaling>
        <c:delete val="0"/>
        <c:axPos val="b"/>
        <c:numFmt formatCode="General" sourceLinked="1"/>
        <c:majorTickMark val="out"/>
        <c:minorTickMark val="none"/>
        <c:tickLblPos val="nextTo"/>
        <c:txPr>
          <a:bodyPr/>
          <a:lstStyle/>
          <a:p>
            <a:pPr>
              <a:defRPr>
                <a:solidFill>
                  <a:schemeClr val="tx1"/>
                </a:solidFill>
              </a:defRPr>
            </a:pPr>
            <a:endParaRPr lang="fr-FR"/>
          </a:p>
        </c:txPr>
        <c:crossAx val="-656111680"/>
        <c:crosses val="autoZero"/>
        <c:auto val="1"/>
        <c:lblAlgn val="ctr"/>
        <c:lblOffset val="100"/>
        <c:noMultiLvlLbl val="0"/>
      </c:catAx>
      <c:valAx>
        <c:axId val="-656111680"/>
        <c:scaling>
          <c:orientation val="minMax"/>
          <c:max val="0.8"/>
        </c:scaling>
        <c:delete val="1"/>
        <c:axPos val="l"/>
        <c:majorGridlines>
          <c:spPr>
            <a:ln>
              <a:noFill/>
            </a:ln>
          </c:spPr>
        </c:majorGridlines>
        <c:numFmt formatCode="0%" sourceLinked="1"/>
        <c:majorTickMark val="out"/>
        <c:minorTickMark val="none"/>
        <c:tickLblPos val="nextTo"/>
        <c:crossAx val="-656100848"/>
        <c:crosses val="autoZero"/>
        <c:crossBetween val="between"/>
      </c:valAx>
    </c:plotArea>
    <c:plotVisOnly val="1"/>
    <c:dispBlanksAs val="gap"/>
    <c:showDLblsOverMax val="0"/>
  </c:chart>
  <c:txPr>
    <a:bodyPr/>
    <a:lstStyle/>
    <a:p>
      <a:pPr>
        <a:defRPr sz="1000" b="0">
          <a:solidFill>
            <a:schemeClr val="bg1"/>
          </a:solidFill>
          <a:latin typeface="Aptos" panose="020B0004020202020204" pitchFamily="34" charset="0"/>
          <a:cs typeface="Century Gothic"/>
        </a:defRPr>
      </a:pPr>
      <a:endParaRPr lang="fr-F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AF8BFA-235A-4CC9-B269-BFF7D92C14E0}" type="doc">
      <dgm:prSet loTypeId="urn:microsoft.com/office/officeart/2005/8/layout/equation1" loCatId="process" qsTypeId="urn:microsoft.com/office/officeart/2005/8/quickstyle/simple1" qsCatId="simple" csTypeId="urn:microsoft.com/office/officeart/2005/8/colors/accent1_2" csCatId="accent1" phldr="1"/>
      <dgm:spPr/>
    </dgm:pt>
    <dgm:pt modelId="{24B10AFC-D332-42F0-843C-06346D5B9090}">
      <dgm:prSet phldrT="[Texte]" custT="1"/>
      <dgm:spPr/>
      <dgm:t>
        <a:bodyPr/>
        <a:lstStyle/>
        <a:p>
          <a:r>
            <a:rPr lang="fr-CA" sz="1600" b="1" dirty="0">
              <a:latin typeface="Aptos" panose="020B0004020202020204" pitchFamily="34" charset="0"/>
            </a:rPr>
            <a:t>Moyenne / dimension </a:t>
          </a:r>
        </a:p>
        <a:p>
          <a:r>
            <a:rPr lang="fr-CA" sz="1000" dirty="0">
              <a:latin typeface="Aptos" panose="020B0004020202020204" pitchFamily="34" charset="0"/>
            </a:rPr>
            <a:t>(14 dimensions x 3001 </a:t>
          </a:r>
          <a:r>
            <a:rPr lang="fr-CA" sz="1000" dirty="0" err="1">
              <a:latin typeface="Aptos" panose="020B0004020202020204" pitchFamily="34" charset="0"/>
            </a:rPr>
            <a:t>répondant.e.s</a:t>
          </a:r>
          <a:r>
            <a:rPr lang="fr-CA" sz="1000" dirty="0">
              <a:latin typeface="Aptos" panose="020B0004020202020204" pitchFamily="34" charset="0"/>
            </a:rPr>
            <a:t>)</a:t>
          </a:r>
        </a:p>
      </dgm:t>
    </dgm:pt>
    <dgm:pt modelId="{6A6037E0-43ED-418B-98E1-0DC25C97EA7E}" type="parTrans" cxnId="{534C3613-D75A-4615-A1E6-40E3A3E400FA}">
      <dgm:prSet/>
      <dgm:spPr/>
      <dgm:t>
        <a:bodyPr/>
        <a:lstStyle/>
        <a:p>
          <a:endParaRPr lang="fr-CA"/>
        </a:p>
      </dgm:t>
    </dgm:pt>
    <dgm:pt modelId="{84BF29E8-4A7D-4BD1-8F42-7CE8406545EC}" type="sibTrans" cxnId="{534C3613-D75A-4615-A1E6-40E3A3E400FA}">
      <dgm:prSet/>
      <dgm:spPr/>
      <dgm:t>
        <a:bodyPr/>
        <a:lstStyle/>
        <a:p>
          <a:endParaRPr lang="fr-CA"/>
        </a:p>
      </dgm:t>
    </dgm:pt>
    <dgm:pt modelId="{C00C38E7-475F-4A3C-A016-CB10E028636E}">
      <dgm:prSet phldrT="[Texte]" custT="1"/>
      <dgm:spPr/>
      <dgm:t>
        <a:bodyPr/>
        <a:lstStyle/>
        <a:p>
          <a:r>
            <a:rPr lang="fr-CA" sz="1600" b="1" dirty="0">
              <a:latin typeface="Aptos" panose="020B0004020202020204" pitchFamily="34" charset="0"/>
            </a:rPr>
            <a:t>Poids d’influence sur le résultat global / dimension</a:t>
          </a:r>
        </a:p>
        <a:p>
          <a:r>
            <a:rPr lang="fr-CA" sz="1000" dirty="0">
              <a:latin typeface="Aptos" panose="020B0004020202020204" pitchFamily="34" charset="0"/>
            </a:rPr>
            <a:t>(14 dimensions)</a:t>
          </a:r>
        </a:p>
      </dgm:t>
    </dgm:pt>
    <dgm:pt modelId="{17D132DE-F5A4-4653-B18D-ECC1436A5A0D}" type="parTrans" cxnId="{95D396BE-5987-444A-B890-1F1BB340CD52}">
      <dgm:prSet/>
      <dgm:spPr/>
      <dgm:t>
        <a:bodyPr/>
        <a:lstStyle/>
        <a:p>
          <a:endParaRPr lang="fr-CA"/>
        </a:p>
      </dgm:t>
    </dgm:pt>
    <dgm:pt modelId="{788946D0-FE3D-4674-B1E1-BA4D7A97245D}" type="sibTrans" cxnId="{95D396BE-5987-444A-B890-1F1BB340CD52}">
      <dgm:prSet/>
      <dgm:spPr/>
      <dgm:t>
        <a:bodyPr/>
        <a:lstStyle/>
        <a:p>
          <a:endParaRPr lang="fr-CA"/>
        </a:p>
      </dgm:t>
    </dgm:pt>
    <dgm:pt modelId="{6E68F312-1240-4AD1-A5F1-D7AE144F72EE}">
      <dgm:prSet phldrT="[Texte]" custT="1"/>
      <dgm:spPr/>
      <dgm:t>
        <a:bodyPr/>
        <a:lstStyle/>
        <a:p>
          <a:pPr>
            <a:lnSpc>
              <a:spcPct val="100000"/>
            </a:lnSpc>
            <a:spcAft>
              <a:spcPts val="0"/>
            </a:spcAft>
          </a:pPr>
          <a:r>
            <a:rPr lang="fr-CA" sz="4000" dirty="0">
              <a:latin typeface="Aptos" panose="020B0004020202020204" pitchFamily="34" charset="0"/>
            </a:rPr>
            <a:t>INDICE</a:t>
          </a:r>
        </a:p>
        <a:p>
          <a:pPr>
            <a:lnSpc>
              <a:spcPct val="100000"/>
            </a:lnSpc>
            <a:spcAft>
              <a:spcPts val="0"/>
            </a:spcAft>
          </a:pPr>
          <a:r>
            <a:rPr lang="fr-CA" sz="1000" dirty="0">
              <a:latin typeface="Aptos" panose="020B0004020202020204" pitchFamily="34" charset="0"/>
            </a:rPr>
            <a:t>sur 100</a:t>
          </a:r>
        </a:p>
      </dgm:t>
    </dgm:pt>
    <dgm:pt modelId="{7EB0CA16-290D-4E77-87E8-09764D0EEA5D}" type="parTrans" cxnId="{24A6FFCF-AC18-46A7-B753-2AD2D52B26B0}">
      <dgm:prSet/>
      <dgm:spPr/>
      <dgm:t>
        <a:bodyPr/>
        <a:lstStyle/>
        <a:p>
          <a:endParaRPr lang="fr-CA"/>
        </a:p>
      </dgm:t>
    </dgm:pt>
    <dgm:pt modelId="{C1A2528D-A25F-4F5B-A8E1-413C1746907B}" type="sibTrans" cxnId="{24A6FFCF-AC18-46A7-B753-2AD2D52B26B0}">
      <dgm:prSet/>
      <dgm:spPr/>
      <dgm:t>
        <a:bodyPr/>
        <a:lstStyle/>
        <a:p>
          <a:endParaRPr lang="fr-CA"/>
        </a:p>
      </dgm:t>
    </dgm:pt>
    <dgm:pt modelId="{A8D41839-FE11-48D7-8DB9-F2E929BCFC15}" type="pres">
      <dgm:prSet presAssocID="{C0AF8BFA-235A-4CC9-B269-BFF7D92C14E0}" presName="linearFlow" presStyleCnt="0">
        <dgm:presLayoutVars>
          <dgm:dir/>
          <dgm:resizeHandles val="exact"/>
        </dgm:presLayoutVars>
      </dgm:prSet>
      <dgm:spPr/>
    </dgm:pt>
    <dgm:pt modelId="{56059CCD-FAEF-48DC-8D4E-8A2AB56E81EC}" type="pres">
      <dgm:prSet presAssocID="{24B10AFC-D332-42F0-843C-06346D5B9090}" presName="node" presStyleLbl="node1" presStyleIdx="0" presStyleCnt="3">
        <dgm:presLayoutVars>
          <dgm:bulletEnabled val="1"/>
        </dgm:presLayoutVars>
      </dgm:prSet>
      <dgm:spPr/>
    </dgm:pt>
    <dgm:pt modelId="{6725BA46-EFF1-48D4-B755-27A6D05D4A20}" type="pres">
      <dgm:prSet presAssocID="{84BF29E8-4A7D-4BD1-8F42-7CE8406545EC}" presName="spacerL" presStyleCnt="0"/>
      <dgm:spPr/>
    </dgm:pt>
    <dgm:pt modelId="{C571B80A-D105-4704-9AC3-CADB1444C76A}" type="pres">
      <dgm:prSet presAssocID="{84BF29E8-4A7D-4BD1-8F42-7CE8406545EC}" presName="sibTrans" presStyleLbl="sibTrans2D1" presStyleIdx="0" presStyleCnt="2" custAng="2732470"/>
      <dgm:spPr/>
    </dgm:pt>
    <dgm:pt modelId="{67BCB105-10EF-4317-B191-81B64BB064A0}" type="pres">
      <dgm:prSet presAssocID="{84BF29E8-4A7D-4BD1-8F42-7CE8406545EC}" presName="spacerR" presStyleCnt="0"/>
      <dgm:spPr/>
    </dgm:pt>
    <dgm:pt modelId="{651C11CA-E67C-4105-8783-F0630A5C4B65}" type="pres">
      <dgm:prSet presAssocID="{C00C38E7-475F-4A3C-A016-CB10E028636E}" presName="node" presStyleLbl="node1" presStyleIdx="1" presStyleCnt="3">
        <dgm:presLayoutVars>
          <dgm:bulletEnabled val="1"/>
        </dgm:presLayoutVars>
      </dgm:prSet>
      <dgm:spPr/>
    </dgm:pt>
    <dgm:pt modelId="{A6172D04-5A51-4D62-B220-B2DFB8515C5E}" type="pres">
      <dgm:prSet presAssocID="{788946D0-FE3D-4674-B1E1-BA4D7A97245D}" presName="spacerL" presStyleCnt="0"/>
      <dgm:spPr/>
    </dgm:pt>
    <dgm:pt modelId="{DC943500-9387-4A96-A057-7CDD1151D0C2}" type="pres">
      <dgm:prSet presAssocID="{788946D0-FE3D-4674-B1E1-BA4D7A97245D}" presName="sibTrans" presStyleLbl="sibTrans2D1" presStyleIdx="1" presStyleCnt="2"/>
      <dgm:spPr/>
    </dgm:pt>
    <dgm:pt modelId="{BB914C7A-8538-45E9-BADC-45B91F26EDDE}" type="pres">
      <dgm:prSet presAssocID="{788946D0-FE3D-4674-B1E1-BA4D7A97245D}" presName="spacerR" presStyleCnt="0"/>
      <dgm:spPr/>
    </dgm:pt>
    <dgm:pt modelId="{B056AD04-18F5-4DDD-B2B9-6D33D383022B}" type="pres">
      <dgm:prSet presAssocID="{6E68F312-1240-4AD1-A5F1-D7AE144F72EE}" presName="node" presStyleLbl="node1" presStyleIdx="2" presStyleCnt="3">
        <dgm:presLayoutVars>
          <dgm:bulletEnabled val="1"/>
        </dgm:presLayoutVars>
      </dgm:prSet>
      <dgm:spPr/>
    </dgm:pt>
  </dgm:ptLst>
  <dgm:cxnLst>
    <dgm:cxn modelId="{534C3613-D75A-4615-A1E6-40E3A3E400FA}" srcId="{C0AF8BFA-235A-4CC9-B269-BFF7D92C14E0}" destId="{24B10AFC-D332-42F0-843C-06346D5B9090}" srcOrd="0" destOrd="0" parTransId="{6A6037E0-43ED-418B-98E1-0DC25C97EA7E}" sibTransId="{84BF29E8-4A7D-4BD1-8F42-7CE8406545EC}"/>
    <dgm:cxn modelId="{20E7F71A-0128-42EF-983E-0E71082550C7}" type="presOf" srcId="{6E68F312-1240-4AD1-A5F1-D7AE144F72EE}" destId="{B056AD04-18F5-4DDD-B2B9-6D33D383022B}" srcOrd="0" destOrd="0" presId="urn:microsoft.com/office/officeart/2005/8/layout/equation1"/>
    <dgm:cxn modelId="{5A648141-0590-42FE-99DB-B1FBF708BFC9}" type="presOf" srcId="{788946D0-FE3D-4674-B1E1-BA4D7A97245D}" destId="{DC943500-9387-4A96-A057-7CDD1151D0C2}" srcOrd="0" destOrd="0" presId="urn:microsoft.com/office/officeart/2005/8/layout/equation1"/>
    <dgm:cxn modelId="{1C8E49A4-A9AD-423C-B6E0-10FEB9448728}" type="presOf" srcId="{C00C38E7-475F-4A3C-A016-CB10E028636E}" destId="{651C11CA-E67C-4105-8783-F0630A5C4B65}" srcOrd="0" destOrd="0" presId="urn:microsoft.com/office/officeart/2005/8/layout/equation1"/>
    <dgm:cxn modelId="{95D396BE-5987-444A-B890-1F1BB340CD52}" srcId="{C0AF8BFA-235A-4CC9-B269-BFF7D92C14E0}" destId="{C00C38E7-475F-4A3C-A016-CB10E028636E}" srcOrd="1" destOrd="0" parTransId="{17D132DE-F5A4-4653-B18D-ECC1436A5A0D}" sibTransId="{788946D0-FE3D-4674-B1E1-BA4D7A97245D}"/>
    <dgm:cxn modelId="{3E9346CF-C658-4988-B406-33C1515C5DF4}" type="presOf" srcId="{84BF29E8-4A7D-4BD1-8F42-7CE8406545EC}" destId="{C571B80A-D105-4704-9AC3-CADB1444C76A}" srcOrd="0" destOrd="0" presId="urn:microsoft.com/office/officeart/2005/8/layout/equation1"/>
    <dgm:cxn modelId="{24A6FFCF-AC18-46A7-B753-2AD2D52B26B0}" srcId="{C0AF8BFA-235A-4CC9-B269-BFF7D92C14E0}" destId="{6E68F312-1240-4AD1-A5F1-D7AE144F72EE}" srcOrd="2" destOrd="0" parTransId="{7EB0CA16-290D-4E77-87E8-09764D0EEA5D}" sibTransId="{C1A2528D-A25F-4F5B-A8E1-413C1746907B}"/>
    <dgm:cxn modelId="{E623B4DA-15C2-4DBF-8D50-217844FC45D6}" type="presOf" srcId="{24B10AFC-D332-42F0-843C-06346D5B9090}" destId="{56059CCD-FAEF-48DC-8D4E-8A2AB56E81EC}" srcOrd="0" destOrd="0" presId="urn:microsoft.com/office/officeart/2005/8/layout/equation1"/>
    <dgm:cxn modelId="{355C37E9-DB4F-442A-8338-7F7048BFDF51}" type="presOf" srcId="{C0AF8BFA-235A-4CC9-B269-BFF7D92C14E0}" destId="{A8D41839-FE11-48D7-8DB9-F2E929BCFC15}" srcOrd="0" destOrd="0" presId="urn:microsoft.com/office/officeart/2005/8/layout/equation1"/>
    <dgm:cxn modelId="{B9C2703C-F19D-4402-8C8A-6C681A6B0DF3}" type="presParOf" srcId="{A8D41839-FE11-48D7-8DB9-F2E929BCFC15}" destId="{56059CCD-FAEF-48DC-8D4E-8A2AB56E81EC}" srcOrd="0" destOrd="0" presId="urn:microsoft.com/office/officeart/2005/8/layout/equation1"/>
    <dgm:cxn modelId="{FAB5649A-C3BC-430A-8DEB-183C79AD596E}" type="presParOf" srcId="{A8D41839-FE11-48D7-8DB9-F2E929BCFC15}" destId="{6725BA46-EFF1-48D4-B755-27A6D05D4A20}" srcOrd="1" destOrd="0" presId="urn:microsoft.com/office/officeart/2005/8/layout/equation1"/>
    <dgm:cxn modelId="{1510AAF4-0885-46E1-93C1-C92E5416558E}" type="presParOf" srcId="{A8D41839-FE11-48D7-8DB9-F2E929BCFC15}" destId="{C571B80A-D105-4704-9AC3-CADB1444C76A}" srcOrd="2" destOrd="0" presId="urn:microsoft.com/office/officeart/2005/8/layout/equation1"/>
    <dgm:cxn modelId="{AC218715-23D1-46C7-B298-6945E77E2B26}" type="presParOf" srcId="{A8D41839-FE11-48D7-8DB9-F2E929BCFC15}" destId="{67BCB105-10EF-4317-B191-81B64BB064A0}" srcOrd="3" destOrd="0" presId="urn:microsoft.com/office/officeart/2005/8/layout/equation1"/>
    <dgm:cxn modelId="{1B4323BC-5392-41D1-BA82-934D43588E08}" type="presParOf" srcId="{A8D41839-FE11-48D7-8DB9-F2E929BCFC15}" destId="{651C11CA-E67C-4105-8783-F0630A5C4B65}" srcOrd="4" destOrd="0" presId="urn:microsoft.com/office/officeart/2005/8/layout/equation1"/>
    <dgm:cxn modelId="{A566CB9D-6C54-420F-9A86-68D7E61EA4EB}" type="presParOf" srcId="{A8D41839-FE11-48D7-8DB9-F2E929BCFC15}" destId="{A6172D04-5A51-4D62-B220-B2DFB8515C5E}" srcOrd="5" destOrd="0" presId="urn:microsoft.com/office/officeart/2005/8/layout/equation1"/>
    <dgm:cxn modelId="{ADF96D91-6211-4667-BDF6-F68610AE5222}" type="presParOf" srcId="{A8D41839-FE11-48D7-8DB9-F2E929BCFC15}" destId="{DC943500-9387-4A96-A057-7CDD1151D0C2}" srcOrd="6" destOrd="0" presId="urn:microsoft.com/office/officeart/2005/8/layout/equation1"/>
    <dgm:cxn modelId="{DD9C42BB-31B7-4A40-8EB2-C98BE7551492}" type="presParOf" srcId="{A8D41839-FE11-48D7-8DB9-F2E929BCFC15}" destId="{BB914C7A-8538-45E9-BADC-45B91F26EDDE}" srcOrd="7" destOrd="0" presId="urn:microsoft.com/office/officeart/2005/8/layout/equation1"/>
    <dgm:cxn modelId="{B4EDD603-B0DC-4321-9551-1CA7FBC54476}" type="presParOf" srcId="{A8D41839-FE11-48D7-8DB9-F2E929BCFC15}" destId="{B056AD04-18F5-4DDD-B2B9-6D33D383022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59CCD-FAEF-48DC-8D4E-8A2AB56E81EC}">
      <dsp:nvSpPr>
        <dsp:cNvPr id="0" name=""/>
        <dsp:cNvSpPr/>
      </dsp:nvSpPr>
      <dsp:spPr>
        <a:xfrm>
          <a:off x="1861" y="1102339"/>
          <a:ext cx="2466794" cy="2466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ptos" panose="020B0004020202020204" pitchFamily="34" charset="0"/>
            </a:rPr>
            <a:t>Moyenne / dimension </a:t>
          </a:r>
        </a:p>
        <a:p>
          <a:pPr marL="0" lvl="0" indent="0" algn="ctr" defTabSz="711200">
            <a:lnSpc>
              <a:spcPct val="90000"/>
            </a:lnSpc>
            <a:spcBef>
              <a:spcPct val="0"/>
            </a:spcBef>
            <a:spcAft>
              <a:spcPct val="35000"/>
            </a:spcAft>
            <a:buNone/>
          </a:pPr>
          <a:r>
            <a:rPr lang="fr-CA" sz="1000" kern="1200" dirty="0">
              <a:latin typeface="Aptos" panose="020B0004020202020204" pitchFamily="34" charset="0"/>
            </a:rPr>
            <a:t>(14 dimensions x 3001 </a:t>
          </a:r>
          <a:r>
            <a:rPr lang="fr-CA" sz="1000" kern="1200" dirty="0" err="1">
              <a:latin typeface="Aptos" panose="020B0004020202020204" pitchFamily="34" charset="0"/>
            </a:rPr>
            <a:t>répondant.e.s</a:t>
          </a:r>
          <a:r>
            <a:rPr lang="fr-CA" sz="1000" kern="1200" dirty="0">
              <a:latin typeface="Aptos" panose="020B0004020202020204" pitchFamily="34" charset="0"/>
            </a:rPr>
            <a:t>)</a:t>
          </a:r>
        </a:p>
      </dsp:txBody>
      <dsp:txXfrm>
        <a:off x="363115" y="1463593"/>
        <a:ext cx="1744286" cy="1744286"/>
      </dsp:txXfrm>
    </dsp:sp>
    <dsp:sp modelId="{C571B80A-D105-4704-9AC3-CADB1444C76A}">
      <dsp:nvSpPr>
        <dsp:cNvPr id="0" name=""/>
        <dsp:cNvSpPr/>
      </dsp:nvSpPr>
      <dsp:spPr>
        <a:xfrm rot="2732470">
          <a:off x="2668959" y="1620366"/>
          <a:ext cx="1430740" cy="143074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fr-CA" sz="2400" kern="1200"/>
        </a:p>
      </dsp:txBody>
      <dsp:txXfrm>
        <a:off x="2858604" y="2167481"/>
        <a:ext cx="1051450" cy="336510"/>
      </dsp:txXfrm>
    </dsp:sp>
    <dsp:sp modelId="{651C11CA-E67C-4105-8783-F0630A5C4B65}">
      <dsp:nvSpPr>
        <dsp:cNvPr id="0" name=""/>
        <dsp:cNvSpPr/>
      </dsp:nvSpPr>
      <dsp:spPr>
        <a:xfrm>
          <a:off x="4300004" y="1102339"/>
          <a:ext cx="2466794" cy="2466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fr-CA" sz="1600" b="1" kern="1200" dirty="0">
              <a:latin typeface="Aptos" panose="020B0004020202020204" pitchFamily="34" charset="0"/>
            </a:rPr>
            <a:t>Poids d’influence sur le résultat global / dimension</a:t>
          </a:r>
        </a:p>
        <a:p>
          <a:pPr marL="0" lvl="0" indent="0" algn="ctr" defTabSz="711200">
            <a:lnSpc>
              <a:spcPct val="90000"/>
            </a:lnSpc>
            <a:spcBef>
              <a:spcPct val="0"/>
            </a:spcBef>
            <a:spcAft>
              <a:spcPct val="35000"/>
            </a:spcAft>
            <a:buNone/>
          </a:pPr>
          <a:r>
            <a:rPr lang="fr-CA" sz="1000" kern="1200" dirty="0">
              <a:latin typeface="Aptos" panose="020B0004020202020204" pitchFamily="34" charset="0"/>
            </a:rPr>
            <a:t>(14 dimensions)</a:t>
          </a:r>
        </a:p>
      </dsp:txBody>
      <dsp:txXfrm>
        <a:off x="4661258" y="1463593"/>
        <a:ext cx="1744286" cy="1744286"/>
      </dsp:txXfrm>
    </dsp:sp>
    <dsp:sp modelId="{DC943500-9387-4A96-A057-7CDD1151D0C2}">
      <dsp:nvSpPr>
        <dsp:cNvPr id="0" name=""/>
        <dsp:cNvSpPr/>
      </dsp:nvSpPr>
      <dsp:spPr>
        <a:xfrm>
          <a:off x="6967102" y="1620366"/>
          <a:ext cx="1430740" cy="143074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fr-CA" sz="5500" kern="1200"/>
        </a:p>
      </dsp:txBody>
      <dsp:txXfrm>
        <a:off x="7156747" y="1915098"/>
        <a:ext cx="1051450" cy="841276"/>
      </dsp:txXfrm>
    </dsp:sp>
    <dsp:sp modelId="{B056AD04-18F5-4DDD-B2B9-6D33D383022B}">
      <dsp:nvSpPr>
        <dsp:cNvPr id="0" name=""/>
        <dsp:cNvSpPr/>
      </dsp:nvSpPr>
      <dsp:spPr>
        <a:xfrm>
          <a:off x="8598147" y="1102339"/>
          <a:ext cx="2466794" cy="24667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100000"/>
            </a:lnSpc>
            <a:spcBef>
              <a:spcPct val="0"/>
            </a:spcBef>
            <a:spcAft>
              <a:spcPts val="0"/>
            </a:spcAft>
            <a:buNone/>
          </a:pPr>
          <a:r>
            <a:rPr lang="fr-CA" sz="4000" kern="1200" dirty="0">
              <a:latin typeface="Aptos" panose="020B0004020202020204" pitchFamily="34" charset="0"/>
            </a:rPr>
            <a:t>INDICE</a:t>
          </a:r>
        </a:p>
        <a:p>
          <a:pPr marL="0" lvl="0" indent="0" algn="ctr" defTabSz="1778000">
            <a:lnSpc>
              <a:spcPct val="100000"/>
            </a:lnSpc>
            <a:spcBef>
              <a:spcPct val="0"/>
            </a:spcBef>
            <a:spcAft>
              <a:spcPts val="0"/>
            </a:spcAft>
            <a:buNone/>
          </a:pPr>
          <a:r>
            <a:rPr lang="fr-CA" sz="1000" kern="1200" dirty="0">
              <a:latin typeface="Aptos" panose="020B0004020202020204" pitchFamily="34" charset="0"/>
            </a:rPr>
            <a:t>sur 100</a:t>
          </a:r>
        </a:p>
      </dsp:txBody>
      <dsp:txXfrm>
        <a:off x="8959401" y="1463593"/>
        <a:ext cx="1744286" cy="174428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971F0B9-63C0-3C2B-F422-50A88DCF905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2A4A971-82D6-9DFD-9702-147AE87CEF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E6FD20-32BF-BF47-9CA1-FC5F0DA914A5}" type="datetimeFigureOut">
              <a:rPr lang="fr-FR" smtClean="0"/>
              <a:t>20/10/2024</a:t>
            </a:fld>
            <a:endParaRPr lang="fr-FR"/>
          </a:p>
        </p:txBody>
      </p:sp>
      <p:sp>
        <p:nvSpPr>
          <p:cNvPr id="4" name="Espace réservé du pied de page 3">
            <a:extLst>
              <a:ext uri="{FF2B5EF4-FFF2-40B4-BE49-F238E27FC236}">
                <a16:creationId xmlns:a16="http://schemas.microsoft.com/office/drawing/2014/main" id="{C5CCF20D-EF33-3D96-092E-BD21250169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F5E5942-F5B2-F030-D64A-B92641C324D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7648AE-DC1B-2E45-9C8C-AFAFAD0C0F5F}" type="slidenum">
              <a:rPr lang="fr-FR" smtClean="0"/>
              <a:t>‹N°›</a:t>
            </a:fld>
            <a:endParaRPr lang="fr-FR"/>
          </a:p>
        </p:txBody>
      </p:sp>
    </p:spTree>
    <p:extLst>
      <p:ext uri="{BB962C8B-B14F-4D97-AF65-F5344CB8AC3E}">
        <p14:creationId xmlns:p14="http://schemas.microsoft.com/office/powerpoint/2010/main" val="1867095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AE7439-649C-C744-A6E6-E1E41002AB02}"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27846-593A-2B4A-8D18-2B53E4EC3D54}" type="slidenum">
              <a:rPr lang="en-US" smtClean="0"/>
              <a:t>‹N°›</a:t>
            </a:fld>
            <a:endParaRPr lang="en-US"/>
          </a:p>
        </p:txBody>
      </p:sp>
    </p:spTree>
    <p:extLst>
      <p:ext uri="{BB962C8B-B14F-4D97-AF65-F5344CB8AC3E}">
        <p14:creationId xmlns:p14="http://schemas.microsoft.com/office/powerpoint/2010/main" val="2790886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100" dirty="0">
                <a:effectLst/>
                <a:latin typeface="Calibri" panose="020F0502020204030204" pitchFamily="34" charset="0"/>
                <a:ea typeface="Aptos" panose="020B0004020202020204" pitchFamily="34" charset="0"/>
              </a:rPr>
              <a:t> </a:t>
            </a:r>
          </a:p>
          <a:p>
            <a:endParaRPr lang="fr-CA" dirty="0"/>
          </a:p>
        </p:txBody>
      </p:sp>
      <p:sp>
        <p:nvSpPr>
          <p:cNvPr id="4" name="Espace réservé du numéro de diapositive 3"/>
          <p:cNvSpPr>
            <a:spLocks noGrp="1"/>
          </p:cNvSpPr>
          <p:nvPr>
            <p:ph type="sldNum" sz="quarter" idx="5"/>
          </p:nvPr>
        </p:nvSpPr>
        <p:spPr/>
        <p:txBody>
          <a:bodyPr/>
          <a:lstStyle/>
          <a:p>
            <a:fld id="{05227846-593A-2B4A-8D18-2B53E4EC3D54}" type="slidenum">
              <a:rPr lang="en-US" smtClean="0"/>
              <a:t>1</a:t>
            </a:fld>
            <a:endParaRPr lang="en-US"/>
          </a:p>
        </p:txBody>
      </p:sp>
    </p:spTree>
    <p:extLst>
      <p:ext uri="{BB962C8B-B14F-4D97-AF65-F5344CB8AC3E}">
        <p14:creationId xmlns:p14="http://schemas.microsoft.com/office/powerpoint/2010/main" val="1734163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C3A58B-7D57-5A41-9A44-9683B0EA003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2165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F8C3A58B-7D57-5A41-9A44-9683B0EA003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722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dirty="0"/>
              <a:t>Solidarité (4 dimensions) : 37,4%</a:t>
            </a:r>
          </a:p>
          <a:p>
            <a:pPr marL="285750" indent="-285750">
              <a:buFont typeface="Wingdings" panose="05000000000000000000" pitchFamily="2" charset="2"/>
              <a:buChar char="ü"/>
            </a:pPr>
            <a:r>
              <a:rPr lang="fr-CA" dirty="0"/>
              <a:t>Harmonie (6 dimensions) : 40,8%</a:t>
            </a:r>
          </a:p>
          <a:p>
            <a:pPr marL="285750" indent="-285750">
              <a:buFont typeface="Wingdings" panose="05000000000000000000" pitchFamily="2" charset="2"/>
              <a:buChar char="ü"/>
            </a:pPr>
            <a:r>
              <a:rPr lang="fr-CA" dirty="0"/>
              <a:t>Équité : (4 dimensions) 21,8%</a:t>
            </a:r>
          </a:p>
          <a:p>
            <a:endParaRPr lang="fr-CA" dirty="0"/>
          </a:p>
        </p:txBody>
      </p:sp>
      <p:sp>
        <p:nvSpPr>
          <p:cNvPr id="4" name="Espace réservé du numéro de diapositive 3"/>
          <p:cNvSpPr>
            <a:spLocks noGrp="1"/>
          </p:cNvSpPr>
          <p:nvPr>
            <p:ph type="sldNum" sz="quarter" idx="5"/>
          </p:nvPr>
        </p:nvSpPr>
        <p:spPr/>
        <p:txBody>
          <a:bodyPr/>
          <a:lstStyle/>
          <a:p>
            <a:fld id="{05227846-593A-2B4A-8D18-2B53E4EC3D54}" type="slidenum">
              <a:rPr lang="en-US" smtClean="0"/>
              <a:t>13</a:t>
            </a:fld>
            <a:endParaRPr lang="en-US"/>
          </a:p>
        </p:txBody>
      </p:sp>
    </p:spTree>
    <p:extLst>
      <p:ext uri="{BB962C8B-B14F-4D97-AF65-F5344CB8AC3E}">
        <p14:creationId xmlns:p14="http://schemas.microsoft.com/office/powerpoint/2010/main" val="202349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CDB41-CE64-39B9-4660-CEA652F60E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C35AD57-B033-83DD-5AA7-7EC0F0457CB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08E3CE-9BCF-B2D0-26E3-9AD771ADC4FC}"/>
              </a:ext>
            </a:extLst>
          </p:cNvPr>
          <p:cNvSpPr>
            <a:spLocks noGrp="1"/>
          </p:cNvSpPr>
          <p:nvPr>
            <p:ph type="body" idx="1"/>
          </p:nvPr>
        </p:nvSpPr>
        <p:spPr/>
        <p:txBody>
          <a:bodyPr/>
          <a:lstStyle/>
          <a:p>
            <a:endParaRPr lang="fr-CA" sz="1200" dirty="0"/>
          </a:p>
          <a:p>
            <a:endParaRPr lang="fr-CA" dirty="0"/>
          </a:p>
        </p:txBody>
      </p:sp>
      <p:sp>
        <p:nvSpPr>
          <p:cNvPr id="4" name="Espace réservé du numéro de diapositive 3">
            <a:extLst>
              <a:ext uri="{FF2B5EF4-FFF2-40B4-BE49-F238E27FC236}">
                <a16:creationId xmlns:a16="http://schemas.microsoft.com/office/drawing/2014/main" id="{7FCEC53A-683D-377B-82FF-CA46029E9396}"/>
              </a:ext>
            </a:extLst>
          </p:cNvPr>
          <p:cNvSpPr>
            <a:spLocks noGrp="1"/>
          </p:cNvSpPr>
          <p:nvPr>
            <p:ph type="sldNum" sz="quarter" idx="5"/>
          </p:nvPr>
        </p:nvSpPr>
        <p:spPr/>
        <p:txBody>
          <a:bodyPr/>
          <a:lstStyle/>
          <a:p>
            <a:fld id="{05227846-593A-2B4A-8D18-2B53E4EC3D54}" type="slidenum">
              <a:rPr lang="en-US" smtClean="0"/>
              <a:t>14</a:t>
            </a:fld>
            <a:endParaRPr lang="en-US"/>
          </a:p>
        </p:txBody>
      </p:sp>
    </p:spTree>
    <p:extLst>
      <p:ext uri="{BB962C8B-B14F-4D97-AF65-F5344CB8AC3E}">
        <p14:creationId xmlns:p14="http://schemas.microsoft.com/office/powerpoint/2010/main" val="155847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A852E-9763-CA12-0430-93BD79EEF4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6073AA-087F-7372-B9BE-0FC89B9B151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8FEB7CC-8FEA-E639-B18B-FC25A21F7F82}"/>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6D5B312B-DF0E-E1A4-89C0-57CD8C5620FA}"/>
              </a:ext>
            </a:extLst>
          </p:cNvPr>
          <p:cNvSpPr>
            <a:spLocks noGrp="1"/>
          </p:cNvSpPr>
          <p:nvPr>
            <p:ph type="sldNum" sz="quarter" idx="5"/>
          </p:nvPr>
        </p:nvSpPr>
        <p:spPr/>
        <p:txBody>
          <a:bodyPr/>
          <a:lstStyle/>
          <a:p>
            <a:fld id="{05227846-593A-2B4A-8D18-2B53E4EC3D54}" type="slidenum">
              <a:rPr lang="en-US" smtClean="0"/>
              <a:t>15</a:t>
            </a:fld>
            <a:endParaRPr lang="en-US"/>
          </a:p>
        </p:txBody>
      </p:sp>
    </p:spTree>
    <p:extLst>
      <p:ext uri="{BB962C8B-B14F-4D97-AF65-F5344CB8AC3E}">
        <p14:creationId xmlns:p14="http://schemas.microsoft.com/office/powerpoint/2010/main" val="92605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227846-593A-2B4A-8D18-2B53E4EC3D54}" type="slidenum">
              <a:rPr lang="en-US" smtClean="0"/>
              <a:t>17</a:t>
            </a:fld>
            <a:endParaRPr lang="en-US"/>
          </a:p>
        </p:txBody>
      </p:sp>
    </p:spTree>
    <p:extLst>
      <p:ext uri="{BB962C8B-B14F-4D97-AF65-F5344CB8AC3E}">
        <p14:creationId xmlns:p14="http://schemas.microsoft.com/office/powerpoint/2010/main" val="1754472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227846-593A-2B4A-8D18-2B53E4EC3D54}" type="slidenum">
              <a:rPr lang="en-US" smtClean="0"/>
              <a:t>20</a:t>
            </a:fld>
            <a:endParaRPr lang="en-US"/>
          </a:p>
        </p:txBody>
      </p:sp>
    </p:spTree>
    <p:extLst>
      <p:ext uri="{BB962C8B-B14F-4D97-AF65-F5344CB8AC3E}">
        <p14:creationId xmlns:p14="http://schemas.microsoft.com/office/powerpoint/2010/main" val="2143626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227846-593A-2B4A-8D18-2B53E4EC3D54}" type="slidenum">
              <a:rPr lang="en-US" smtClean="0"/>
              <a:t>21</a:t>
            </a:fld>
            <a:endParaRPr lang="en-US"/>
          </a:p>
        </p:txBody>
      </p:sp>
    </p:spTree>
    <p:extLst>
      <p:ext uri="{BB962C8B-B14F-4D97-AF65-F5344CB8AC3E}">
        <p14:creationId xmlns:p14="http://schemas.microsoft.com/office/powerpoint/2010/main" val="28808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923CC-FA07-A749-47BB-E6720CB074E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93C397C-A260-C280-940E-2658DA5C76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E684B4E-0916-3E64-50F3-5BF269422C38}"/>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6C6A7D93-C350-2092-8A61-E22769ADED21}"/>
              </a:ext>
            </a:extLst>
          </p:cNvPr>
          <p:cNvSpPr>
            <a:spLocks noGrp="1"/>
          </p:cNvSpPr>
          <p:nvPr>
            <p:ph type="sldNum" sz="quarter" idx="5"/>
          </p:nvPr>
        </p:nvSpPr>
        <p:spPr/>
        <p:txBody>
          <a:bodyPr/>
          <a:lstStyle/>
          <a:p>
            <a:fld id="{05227846-593A-2B4A-8D18-2B53E4EC3D54}" type="slidenum">
              <a:rPr lang="en-US" smtClean="0"/>
              <a:t>22</a:t>
            </a:fld>
            <a:endParaRPr lang="en-US"/>
          </a:p>
        </p:txBody>
      </p:sp>
    </p:spTree>
    <p:extLst>
      <p:ext uri="{BB962C8B-B14F-4D97-AF65-F5344CB8AC3E}">
        <p14:creationId xmlns:p14="http://schemas.microsoft.com/office/powerpoint/2010/main" val="96367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05227846-593A-2B4A-8D18-2B53E4EC3D54}" type="slidenum">
              <a:rPr lang="en-US" smtClean="0"/>
              <a:t>23</a:t>
            </a:fld>
            <a:endParaRPr lang="en-US"/>
          </a:p>
        </p:txBody>
      </p:sp>
    </p:spTree>
    <p:extLst>
      <p:ext uri="{BB962C8B-B14F-4D97-AF65-F5344CB8AC3E}">
        <p14:creationId xmlns:p14="http://schemas.microsoft.com/office/powerpoint/2010/main" val="562369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leger360.com/fr/" TargetMode="External"/><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0DDD-BCC4-07FF-B6B4-40C8344DC1EC}"/>
              </a:ext>
            </a:extLst>
          </p:cNvPr>
          <p:cNvSpPr>
            <a:spLocks noGrp="1"/>
          </p:cNvSpPr>
          <p:nvPr>
            <p:ph type="title" hasCustomPrompt="1"/>
          </p:nvPr>
        </p:nvSpPr>
        <p:spPr>
          <a:xfrm>
            <a:off x="334963" y="2110645"/>
            <a:ext cx="1636341" cy="321808"/>
          </a:xfrm>
          <a:prstGeom prst="rect">
            <a:avLst/>
          </a:prstGeom>
        </p:spPr>
        <p:txBody>
          <a:bodyPr/>
          <a:lstStyle>
            <a:lvl1pPr>
              <a:defRPr sz="1200"/>
            </a:lvl1pPr>
          </a:lstStyle>
          <a:p>
            <a:r>
              <a:rPr lang="en-US"/>
              <a:t>Type de document</a:t>
            </a:r>
          </a:p>
        </p:txBody>
      </p:sp>
      <p:sp>
        <p:nvSpPr>
          <p:cNvPr id="3" name="Slide Number Placeholder 2">
            <a:extLst>
              <a:ext uri="{FF2B5EF4-FFF2-40B4-BE49-F238E27FC236}">
                <a16:creationId xmlns:a16="http://schemas.microsoft.com/office/drawing/2014/main" id="{3C796439-65AE-E10E-A111-E44D411A2935}"/>
              </a:ext>
            </a:extLst>
          </p:cNvPr>
          <p:cNvSpPr>
            <a:spLocks noGrp="1"/>
          </p:cNvSpPr>
          <p:nvPr>
            <p:ph type="sldNum" sz="quarter" idx="10"/>
          </p:nvPr>
        </p:nvSpPr>
        <p:spPr/>
        <p:txBody>
          <a:bodyPr/>
          <a:lstStyle/>
          <a:p>
            <a:fld id="{FE142C23-2E17-9648-8B0C-A5E87F69F9CE}" type="slidenum">
              <a:rPr lang="en-US" smtClean="0"/>
              <a:pPr/>
              <a:t>‹N°›</a:t>
            </a:fld>
            <a:endParaRPr lang="en-US"/>
          </a:p>
        </p:txBody>
      </p:sp>
      <p:sp>
        <p:nvSpPr>
          <p:cNvPr id="7" name="Text Placeholder 6">
            <a:extLst>
              <a:ext uri="{FF2B5EF4-FFF2-40B4-BE49-F238E27FC236}">
                <a16:creationId xmlns:a16="http://schemas.microsoft.com/office/drawing/2014/main" id="{D8CFBAFE-790F-BB86-8653-B77C40ECD821}"/>
              </a:ext>
            </a:extLst>
          </p:cNvPr>
          <p:cNvSpPr>
            <a:spLocks noGrp="1"/>
          </p:cNvSpPr>
          <p:nvPr>
            <p:ph type="body" sz="quarter" idx="11" hasCustomPrompt="1"/>
          </p:nvPr>
        </p:nvSpPr>
        <p:spPr>
          <a:xfrm>
            <a:off x="334964" y="3028965"/>
            <a:ext cx="4912898" cy="1593761"/>
          </a:xfrm>
          <a:prstGeom prst="rect">
            <a:avLst/>
          </a:prstGeom>
        </p:spPr>
        <p:txBody>
          <a:bodyPr/>
          <a:lstStyle>
            <a:lvl1pPr marL="0" indent="0">
              <a:buNone/>
              <a:defRPr sz="4000"/>
            </a:lvl1pPr>
          </a:lstStyle>
          <a:p>
            <a:r>
              <a:rPr lang="en-US" sz="4000" err="1"/>
              <a:t>Titre</a:t>
            </a:r>
            <a:r>
              <a:rPr lang="en-US" sz="4000"/>
              <a:t> sur </a:t>
            </a:r>
            <a:r>
              <a:rPr lang="en-US" sz="4000" err="1"/>
              <a:t>plusieurs</a:t>
            </a:r>
            <a:r>
              <a:rPr lang="en-US" sz="4000"/>
              <a:t> </a:t>
            </a:r>
            <a:r>
              <a:rPr lang="en-US" sz="4000" err="1"/>
              <a:t>lignes</a:t>
            </a:r>
            <a:r>
              <a:rPr lang="en-US" sz="4000"/>
              <a:t> </a:t>
            </a:r>
            <a:r>
              <a:rPr lang="en-US" sz="4000" err="1"/>
              <a:t>si</a:t>
            </a:r>
            <a:r>
              <a:rPr lang="en-US" sz="4000"/>
              <a:t> </a:t>
            </a:r>
            <a:r>
              <a:rPr lang="en-US" sz="4000" err="1"/>
              <a:t>nécessaire</a:t>
            </a:r>
            <a:r>
              <a:rPr lang="en-US" sz="4000"/>
              <a:t> </a:t>
            </a:r>
            <a:r>
              <a:rPr lang="en-US" sz="4000">
                <a:solidFill>
                  <a:schemeClr val="accent1"/>
                </a:solidFill>
              </a:rPr>
              <a:t>et accent rouge </a:t>
            </a:r>
          </a:p>
        </p:txBody>
      </p:sp>
      <p:sp>
        <p:nvSpPr>
          <p:cNvPr id="9" name="Text Placeholder 8">
            <a:extLst>
              <a:ext uri="{FF2B5EF4-FFF2-40B4-BE49-F238E27FC236}">
                <a16:creationId xmlns:a16="http://schemas.microsoft.com/office/drawing/2014/main" id="{3B3B94DA-11A6-1C67-C333-9DAA04FAD67E}"/>
              </a:ext>
            </a:extLst>
          </p:cNvPr>
          <p:cNvSpPr>
            <a:spLocks noGrp="1"/>
          </p:cNvSpPr>
          <p:nvPr>
            <p:ph type="body" sz="quarter" idx="12" hasCustomPrompt="1"/>
          </p:nvPr>
        </p:nvSpPr>
        <p:spPr>
          <a:xfrm>
            <a:off x="334963" y="6110288"/>
            <a:ext cx="3322637" cy="450850"/>
          </a:xfrm>
          <a:prstGeom prst="rect">
            <a:avLst/>
          </a:prstGeom>
        </p:spPr>
        <p:txBody>
          <a:bodyPr anchor="b"/>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Date : Jour / </a:t>
            </a:r>
            <a:r>
              <a:rPr lang="en-US" err="1"/>
              <a:t>Mois</a:t>
            </a:r>
            <a:r>
              <a:rPr lang="en-US"/>
              <a:t> / </a:t>
            </a:r>
            <a:r>
              <a:rPr lang="en-US" err="1"/>
              <a:t>Année</a:t>
            </a:r>
            <a:r>
              <a:rPr lang="en-US"/>
              <a:t> </a:t>
            </a:r>
            <a:br>
              <a:rPr lang="en-US"/>
            </a:br>
            <a:r>
              <a:rPr lang="en-US" err="1"/>
              <a:t>Projet</a:t>
            </a:r>
            <a:r>
              <a:rPr lang="en-US"/>
              <a:t> : 00-0000 </a:t>
            </a:r>
          </a:p>
        </p:txBody>
      </p:sp>
      <p:sp>
        <p:nvSpPr>
          <p:cNvPr id="14" name="Picture Placeholder 13">
            <a:extLst>
              <a:ext uri="{FF2B5EF4-FFF2-40B4-BE49-F238E27FC236}">
                <a16:creationId xmlns:a16="http://schemas.microsoft.com/office/drawing/2014/main" id="{23EDFA92-CFFD-E6E4-ACEC-854EC800E9DD}"/>
              </a:ext>
            </a:extLst>
          </p:cNvPr>
          <p:cNvSpPr>
            <a:spLocks noGrp="1"/>
          </p:cNvSpPr>
          <p:nvPr>
            <p:ph type="pic" sz="quarter" idx="14"/>
          </p:nvPr>
        </p:nvSpPr>
        <p:spPr>
          <a:xfrm>
            <a:off x="6096000" y="296863"/>
            <a:ext cx="5724526" cy="6264276"/>
          </a:xfrm>
          <a:prstGeom prst="roundRect">
            <a:avLst>
              <a:gd name="adj" fmla="val 2136"/>
            </a:avLst>
          </a:prstGeom>
          <a:solidFill>
            <a:schemeClr val="accent5"/>
          </a:solidFill>
        </p:spPr>
        <p:txBody>
          <a:bodyPr anchor="ctr"/>
          <a:lstStyle>
            <a:lvl1pPr marL="0" indent="0" algn="ctr">
              <a:buNone/>
              <a:defRPr sz="1000"/>
            </a:lvl1pPr>
          </a:lstStyle>
          <a:p>
            <a:r>
              <a:rPr lang="fr-FR"/>
              <a:t>Cliquez sur l'icône pour ajouter une image</a:t>
            </a:r>
            <a:endParaRPr lang="en-US"/>
          </a:p>
        </p:txBody>
      </p:sp>
      <p:pic>
        <p:nvPicPr>
          <p:cNvPr id="12" name="Picture 11" descr="A red and black logo&#10;&#10;Description automatically generated">
            <a:extLst>
              <a:ext uri="{FF2B5EF4-FFF2-40B4-BE49-F238E27FC236}">
                <a16:creationId xmlns:a16="http://schemas.microsoft.com/office/drawing/2014/main" id="{F3172C00-2F93-CE43-101D-00DEE90C4412}"/>
              </a:ext>
            </a:extLst>
          </p:cNvPr>
          <p:cNvPicPr/>
          <p:nvPr userDrawn="1"/>
        </p:nvPicPr>
        <p:blipFill>
          <a:blip r:embed="rId3" cstate="print">
            <a:extLst>
              <a:ext uri="{28A0092B-C50C-407E-A947-70E740481C1C}">
                <a14:useLocalDpi xmlns:a14="http://schemas.microsoft.com/office/drawing/2010/main"/>
              </a:ext>
            </a:extLst>
          </a:blip>
          <a:stretch>
            <a:fillRect/>
          </a:stretch>
        </p:blipFill>
        <p:spPr>
          <a:xfrm>
            <a:off x="334963" y="167728"/>
            <a:ext cx="1427576" cy="1427576"/>
          </a:xfrm>
          <a:prstGeom prst="rect">
            <a:avLst/>
          </a:prstGeom>
        </p:spPr>
      </p:pic>
      <p:sp>
        <p:nvSpPr>
          <p:cNvPr id="15" name="Text Placeholder 6">
            <a:extLst>
              <a:ext uri="{FF2B5EF4-FFF2-40B4-BE49-F238E27FC236}">
                <a16:creationId xmlns:a16="http://schemas.microsoft.com/office/drawing/2014/main" id="{666706E5-4B34-733A-DDD1-9E6124A14D23}"/>
              </a:ext>
            </a:extLst>
          </p:cNvPr>
          <p:cNvSpPr>
            <a:spLocks noGrp="1"/>
          </p:cNvSpPr>
          <p:nvPr>
            <p:ph type="body" sz="quarter" idx="15" hasCustomPrompt="1"/>
          </p:nvPr>
        </p:nvSpPr>
        <p:spPr>
          <a:xfrm>
            <a:off x="334963" y="4905353"/>
            <a:ext cx="4912898" cy="627769"/>
          </a:xfrm>
          <a:prstGeom prst="rect">
            <a:avLst/>
          </a:prstGeom>
        </p:spPr>
        <p:txBody>
          <a:bodyPr/>
          <a:lstStyle>
            <a:lvl1pPr marL="0" indent="0">
              <a:buNone/>
              <a:defRPr sz="2000">
                <a:solidFill>
                  <a:schemeClr val="accent5"/>
                </a:solidFill>
              </a:defRPr>
            </a:lvl1pPr>
          </a:lstStyle>
          <a:p>
            <a:pPr lvl="0"/>
            <a:r>
              <a:rPr lang="en-US"/>
              <a:t>Sous-</a:t>
            </a:r>
            <a:r>
              <a:rPr lang="en-US" err="1"/>
              <a:t>titre</a:t>
            </a:r>
            <a:r>
              <a:rPr lang="en-US"/>
              <a:t> sur </a:t>
            </a:r>
            <a:r>
              <a:rPr lang="en-US" err="1"/>
              <a:t>plusieurs</a:t>
            </a:r>
            <a:r>
              <a:rPr lang="en-US"/>
              <a:t> </a:t>
            </a:r>
            <a:r>
              <a:rPr lang="en-US" err="1"/>
              <a:t>lignes</a:t>
            </a:r>
            <a:r>
              <a:rPr lang="en-US"/>
              <a:t> </a:t>
            </a:r>
            <a:r>
              <a:rPr lang="en-US" err="1"/>
              <a:t>si</a:t>
            </a:r>
            <a:r>
              <a:rPr lang="en-US"/>
              <a:t> </a:t>
            </a:r>
            <a:r>
              <a:rPr lang="en-US" err="1"/>
              <a:t>nécessaire</a:t>
            </a:r>
            <a:r>
              <a:rPr lang="en-US"/>
              <a:t> </a:t>
            </a:r>
          </a:p>
        </p:txBody>
      </p:sp>
    </p:spTree>
    <p:extLst>
      <p:ext uri="{BB962C8B-B14F-4D97-AF65-F5344CB8AC3E}">
        <p14:creationId xmlns:p14="http://schemas.microsoft.com/office/powerpoint/2010/main" val="380342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branded - Cover page 0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796439-65AE-E10E-A111-E44D411A2935}"/>
              </a:ext>
            </a:extLst>
          </p:cNvPr>
          <p:cNvSpPr>
            <a:spLocks noGrp="1"/>
          </p:cNvSpPr>
          <p:nvPr>
            <p:ph type="sldNum" sz="quarter" idx="10"/>
          </p:nvPr>
        </p:nvSpPr>
        <p:spPr/>
        <p:txBody>
          <a:bodyPr/>
          <a:lstStyle/>
          <a:p>
            <a:fld id="{FE142C23-2E17-9648-8B0C-A5E87F69F9CE}" type="slidenum">
              <a:rPr lang="en-US" smtClean="0"/>
              <a:pPr/>
              <a:t>‹N°›</a:t>
            </a:fld>
            <a:endParaRPr lang="en-US"/>
          </a:p>
        </p:txBody>
      </p:sp>
      <p:pic>
        <p:nvPicPr>
          <p:cNvPr id="12" name="Picture 11" descr="A red and black logo&#10;&#10;Description automatically generated">
            <a:extLst>
              <a:ext uri="{FF2B5EF4-FFF2-40B4-BE49-F238E27FC236}">
                <a16:creationId xmlns:a16="http://schemas.microsoft.com/office/drawing/2014/main" id="{F3172C00-2F93-CE43-101D-00DEE90C4412}"/>
              </a:ext>
            </a:extLst>
          </p:cNvPr>
          <p:cNvPicPr/>
          <p:nvPr userDrawn="1"/>
        </p:nvPicPr>
        <p:blipFill>
          <a:blip r:embed="rId2" cstate="print">
            <a:extLst>
              <a:ext uri="{28A0092B-C50C-407E-A947-70E740481C1C}">
                <a14:useLocalDpi xmlns:a14="http://schemas.microsoft.com/office/drawing/2010/main"/>
              </a:ext>
            </a:extLst>
          </a:blip>
          <a:stretch>
            <a:fillRect/>
          </a:stretch>
        </p:blipFill>
        <p:spPr>
          <a:xfrm>
            <a:off x="334963" y="178360"/>
            <a:ext cx="1427576" cy="1427576"/>
          </a:xfrm>
          <a:prstGeom prst="rect">
            <a:avLst/>
          </a:prstGeom>
        </p:spPr>
      </p:pic>
      <p:pic>
        <p:nvPicPr>
          <p:cNvPr id="2052" name="Picture 4" descr="Nespresso Logo PNG Transparent &amp; SVG Vector - Freebie Supply">
            <a:extLst>
              <a:ext uri="{FF2B5EF4-FFF2-40B4-BE49-F238E27FC236}">
                <a16:creationId xmlns:a16="http://schemas.microsoft.com/office/drawing/2014/main" id="{2A6F6DE8-2A67-63D5-4A3D-A2337BF1A30A}"/>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t="39712" b="37326"/>
          <a:stretch/>
        </p:blipFill>
        <p:spPr bwMode="auto">
          <a:xfrm>
            <a:off x="1975884" y="425302"/>
            <a:ext cx="3223437" cy="740185"/>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13">
            <a:extLst>
              <a:ext uri="{FF2B5EF4-FFF2-40B4-BE49-F238E27FC236}">
                <a16:creationId xmlns:a16="http://schemas.microsoft.com/office/drawing/2014/main" id="{78B6099F-4FC9-B3AA-C890-2DD6FE5F1720}"/>
              </a:ext>
            </a:extLst>
          </p:cNvPr>
          <p:cNvSpPr>
            <a:spLocks noGrp="1"/>
          </p:cNvSpPr>
          <p:nvPr>
            <p:ph type="pic" sz="quarter" idx="14"/>
          </p:nvPr>
        </p:nvSpPr>
        <p:spPr>
          <a:xfrm>
            <a:off x="6096000" y="296863"/>
            <a:ext cx="5724526" cy="6264276"/>
          </a:xfrm>
          <a:prstGeom prst="roundRect">
            <a:avLst>
              <a:gd name="adj" fmla="val 2136"/>
            </a:avLst>
          </a:prstGeom>
          <a:solidFill>
            <a:schemeClr val="accent5"/>
          </a:solidFill>
        </p:spPr>
        <p:txBody>
          <a:bodyPr anchor="ctr"/>
          <a:lstStyle>
            <a:lvl1pPr marL="0" indent="0" algn="ctr">
              <a:buNone/>
              <a:defRPr sz="1000"/>
            </a:lvl1pPr>
          </a:lstStyle>
          <a:p>
            <a:r>
              <a:rPr lang="fr-FR"/>
              <a:t>Cliquez sur l'icône pour ajouter une image</a:t>
            </a:r>
            <a:endParaRPr lang="en-US"/>
          </a:p>
        </p:txBody>
      </p:sp>
      <p:sp>
        <p:nvSpPr>
          <p:cNvPr id="5" name="Title 1">
            <a:extLst>
              <a:ext uri="{FF2B5EF4-FFF2-40B4-BE49-F238E27FC236}">
                <a16:creationId xmlns:a16="http://schemas.microsoft.com/office/drawing/2014/main" id="{22478370-0DDF-6B6D-4C4C-0510FBF0A9B9}"/>
              </a:ext>
            </a:extLst>
          </p:cNvPr>
          <p:cNvSpPr>
            <a:spLocks noGrp="1"/>
          </p:cNvSpPr>
          <p:nvPr>
            <p:ph type="title" hasCustomPrompt="1"/>
          </p:nvPr>
        </p:nvSpPr>
        <p:spPr>
          <a:xfrm>
            <a:off x="334963" y="2110645"/>
            <a:ext cx="1636341" cy="321808"/>
          </a:xfrm>
          <a:prstGeom prst="rect">
            <a:avLst/>
          </a:prstGeom>
        </p:spPr>
        <p:txBody>
          <a:bodyPr/>
          <a:lstStyle>
            <a:lvl1pPr>
              <a:defRPr sz="1200"/>
            </a:lvl1pPr>
          </a:lstStyle>
          <a:p>
            <a:r>
              <a:rPr lang="en-US"/>
              <a:t>Type de document</a:t>
            </a:r>
          </a:p>
        </p:txBody>
      </p:sp>
      <p:sp>
        <p:nvSpPr>
          <p:cNvPr id="6" name="Text Placeholder 6">
            <a:extLst>
              <a:ext uri="{FF2B5EF4-FFF2-40B4-BE49-F238E27FC236}">
                <a16:creationId xmlns:a16="http://schemas.microsoft.com/office/drawing/2014/main" id="{31FE8F0B-39C7-6FED-5B64-F9DCC752BCF4}"/>
              </a:ext>
            </a:extLst>
          </p:cNvPr>
          <p:cNvSpPr>
            <a:spLocks noGrp="1"/>
          </p:cNvSpPr>
          <p:nvPr>
            <p:ph type="body" sz="quarter" idx="11" hasCustomPrompt="1"/>
          </p:nvPr>
        </p:nvSpPr>
        <p:spPr>
          <a:xfrm>
            <a:off x="334964" y="3028965"/>
            <a:ext cx="4912898" cy="1593761"/>
          </a:xfrm>
          <a:prstGeom prst="rect">
            <a:avLst/>
          </a:prstGeom>
        </p:spPr>
        <p:txBody>
          <a:bodyPr/>
          <a:lstStyle>
            <a:lvl1pPr marL="0" indent="0">
              <a:buNone/>
              <a:defRPr sz="4000"/>
            </a:lvl1pPr>
          </a:lstStyle>
          <a:p>
            <a:r>
              <a:rPr lang="en-US" sz="4000" err="1"/>
              <a:t>Titre</a:t>
            </a:r>
            <a:r>
              <a:rPr lang="en-US" sz="4000"/>
              <a:t> sur </a:t>
            </a:r>
            <a:r>
              <a:rPr lang="en-US" sz="4000" err="1"/>
              <a:t>plusieurs</a:t>
            </a:r>
            <a:r>
              <a:rPr lang="en-US" sz="4000"/>
              <a:t> </a:t>
            </a:r>
            <a:r>
              <a:rPr lang="en-US" sz="4000" err="1"/>
              <a:t>lignes</a:t>
            </a:r>
            <a:r>
              <a:rPr lang="en-US" sz="4000"/>
              <a:t> </a:t>
            </a:r>
            <a:r>
              <a:rPr lang="en-US" sz="4000" err="1"/>
              <a:t>si</a:t>
            </a:r>
            <a:r>
              <a:rPr lang="en-US" sz="4000"/>
              <a:t> </a:t>
            </a:r>
            <a:r>
              <a:rPr lang="en-US" sz="4000" err="1"/>
              <a:t>nécessaire</a:t>
            </a:r>
            <a:r>
              <a:rPr lang="en-US" sz="4000"/>
              <a:t> </a:t>
            </a:r>
            <a:r>
              <a:rPr lang="en-US" sz="4000">
                <a:solidFill>
                  <a:schemeClr val="accent1"/>
                </a:solidFill>
              </a:rPr>
              <a:t>et accent rouge </a:t>
            </a:r>
          </a:p>
        </p:txBody>
      </p:sp>
      <p:sp>
        <p:nvSpPr>
          <p:cNvPr id="8" name="Text Placeholder 8">
            <a:extLst>
              <a:ext uri="{FF2B5EF4-FFF2-40B4-BE49-F238E27FC236}">
                <a16:creationId xmlns:a16="http://schemas.microsoft.com/office/drawing/2014/main" id="{96D9D01B-4462-B32E-72F0-821EF6AC30E9}"/>
              </a:ext>
            </a:extLst>
          </p:cNvPr>
          <p:cNvSpPr>
            <a:spLocks noGrp="1"/>
          </p:cNvSpPr>
          <p:nvPr>
            <p:ph type="body" sz="quarter" idx="12" hasCustomPrompt="1"/>
          </p:nvPr>
        </p:nvSpPr>
        <p:spPr>
          <a:xfrm>
            <a:off x="334963" y="6110288"/>
            <a:ext cx="3322637" cy="450850"/>
          </a:xfrm>
          <a:prstGeom prst="rect">
            <a:avLst/>
          </a:prstGeom>
        </p:spPr>
        <p:txBody>
          <a:bodyPr anchor="b"/>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Date : Jour / </a:t>
            </a:r>
            <a:r>
              <a:rPr lang="en-US" err="1"/>
              <a:t>Mois</a:t>
            </a:r>
            <a:r>
              <a:rPr lang="en-US"/>
              <a:t> / </a:t>
            </a:r>
            <a:r>
              <a:rPr lang="en-US" err="1"/>
              <a:t>Année</a:t>
            </a:r>
            <a:r>
              <a:rPr lang="en-US"/>
              <a:t> </a:t>
            </a:r>
            <a:br>
              <a:rPr lang="en-US"/>
            </a:br>
            <a:r>
              <a:rPr lang="en-US" err="1"/>
              <a:t>Projet</a:t>
            </a:r>
            <a:r>
              <a:rPr lang="en-US"/>
              <a:t> : 00-0000 </a:t>
            </a:r>
          </a:p>
        </p:txBody>
      </p:sp>
      <p:sp>
        <p:nvSpPr>
          <p:cNvPr id="10" name="Text Placeholder 6">
            <a:extLst>
              <a:ext uri="{FF2B5EF4-FFF2-40B4-BE49-F238E27FC236}">
                <a16:creationId xmlns:a16="http://schemas.microsoft.com/office/drawing/2014/main" id="{1CFE2439-A75B-8759-1805-77F2B4D1B065}"/>
              </a:ext>
            </a:extLst>
          </p:cNvPr>
          <p:cNvSpPr>
            <a:spLocks noGrp="1"/>
          </p:cNvSpPr>
          <p:nvPr>
            <p:ph type="body" sz="quarter" idx="15" hasCustomPrompt="1"/>
          </p:nvPr>
        </p:nvSpPr>
        <p:spPr>
          <a:xfrm>
            <a:off x="334963" y="4905353"/>
            <a:ext cx="4912898" cy="627769"/>
          </a:xfrm>
          <a:prstGeom prst="rect">
            <a:avLst/>
          </a:prstGeom>
        </p:spPr>
        <p:txBody>
          <a:bodyPr/>
          <a:lstStyle>
            <a:lvl1pPr marL="0" indent="0">
              <a:buNone/>
              <a:defRPr sz="2000">
                <a:solidFill>
                  <a:schemeClr val="accent5"/>
                </a:solidFill>
              </a:defRPr>
            </a:lvl1pPr>
          </a:lstStyle>
          <a:p>
            <a:pPr lvl="0"/>
            <a:r>
              <a:rPr lang="en-US"/>
              <a:t>Sous-</a:t>
            </a:r>
            <a:r>
              <a:rPr lang="en-US" err="1"/>
              <a:t>titre</a:t>
            </a:r>
            <a:r>
              <a:rPr lang="en-US"/>
              <a:t> sur </a:t>
            </a:r>
            <a:r>
              <a:rPr lang="en-US" err="1"/>
              <a:t>plusieurs</a:t>
            </a:r>
            <a:r>
              <a:rPr lang="en-US"/>
              <a:t> </a:t>
            </a:r>
            <a:r>
              <a:rPr lang="en-US" err="1"/>
              <a:t>lignes</a:t>
            </a:r>
            <a:r>
              <a:rPr lang="en-US"/>
              <a:t> </a:t>
            </a:r>
            <a:r>
              <a:rPr lang="en-US" err="1"/>
              <a:t>si</a:t>
            </a:r>
            <a:r>
              <a:rPr lang="en-US"/>
              <a:t> </a:t>
            </a:r>
            <a:r>
              <a:rPr lang="en-US" err="1"/>
              <a:t>nécessaire</a:t>
            </a:r>
            <a:r>
              <a:rPr lang="en-US"/>
              <a:t> </a:t>
            </a:r>
          </a:p>
        </p:txBody>
      </p:sp>
    </p:spTree>
    <p:extLst>
      <p:ext uri="{BB962C8B-B14F-4D97-AF65-F5344CB8AC3E}">
        <p14:creationId xmlns:p14="http://schemas.microsoft.com/office/powerpoint/2010/main" val="4294473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branded - Cover page 0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796439-65AE-E10E-A111-E44D411A2935}"/>
              </a:ext>
            </a:extLst>
          </p:cNvPr>
          <p:cNvSpPr>
            <a:spLocks noGrp="1"/>
          </p:cNvSpPr>
          <p:nvPr>
            <p:ph type="sldNum" sz="quarter" idx="10"/>
          </p:nvPr>
        </p:nvSpPr>
        <p:spPr/>
        <p:txBody>
          <a:bodyPr/>
          <a:lstStyle/>
          <a:p>
            <a:fld id="{FE142C23-2E17-9648-8B0C-A5E87F69F9CE}" type="slidenum">
              <a:rPr lang="en-US" smtClean="0"/>
              <a:pPr/>
              <a:t>‹N°›</a:t>
            </a:fld>
            <a:endParaRPr lang="en-US"/>
          </a:p>
        </p:txBody>
      </p:sp>
      <p:sp>
        <p:nvSpPr>
          <p:cNvPr id="14" name="Picture Placeholder 13">
            <a:extLst>
              <a:ext uri="{FF2B5EF4-FFF2-40B4-BE49-F238E27FC236}">
                <a16:creationId xmlns:a16="http://schemas.microsoft.com/office/drawing/2014/main" id="{23EDFA92-CFFD-E6E4-ACEC-854EC800E9DD}"/>
              </a:ext>
            </a:extLst>
          </p:cNvPr>
          <p:cNvSpPr>
            <a:spLocks noGrp="1"/>
          </p:cNvSpPr>
          <p:nvPr>
            <p:ph type="pic" sz="quarter" idx="14" hasCustomPrompt="1"/>
          </p:nvPr>
        </p:nvSpPr>
        <p:spPr>
          <a:xfrm>
            <a:off x="6096000" y="0"/>
            <a:ext cx="6096000" cy="6858000"/>
          </a:xfrm>
          <a:prstGeom prst="rect">
            <a:avLst/>
          </a:prstGeom>
          <a:solidFill>
            <a:schemeClr val="accent5"/>
          </a:solidFill>
        </p:spPr>
        <p:txBody>
          <a:bodyPr anchor="ctr"/>
          <a:lstStyle>
            <a:lvl1pPr marL="0" indent="0" algn="ctr">
              <a:buNone/>
              <a:defRPr sz="1000"/>
            </a:lvl1pPr>
          </a:lstStyle>
          <a:p>
            <a:r>
              <a:rPr lang="en-US"/>
              <a:t>[Insert picture here]</a:t>
            </a:r>
          </a:p>
        </p:txBody>
      </p:sp>
      <p:pic>
        <p:nvPicPr>
          <p:cNvPr id="2052" name="Picture 4" descr="Nespresso Logo PNG Transparent &amp; SVG Vector - Freebie Supply">
            <a:extLst>
              <a:ext uri="{FF2B5EF4-FFF2-40B4-BE49-F238E27FC236}">
                <a16:creationId xmlns:a16="http://schemas.microsoft.com/office/drawing/2014/main" id="{2A6F6DE8-2A67-63D5-4A3D-A2337BF1A30A}"/>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t="39712" b="37326"/>
          <a:stretch/>
        </p:blipFill>
        <p:spPr bwMode="auto">
          <a:xfrm>
            <a:off x="114301" y="425302"/>
            <a:ext cx="3223437" cy="74018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36D4AF2-1FB2-AFA3-24A8-EDCA9AFAE36D}"/>
              </a:ext>
            </a:extLst>
          </p:cNvPr>
          <p:cNvSpPr txBox="1">
            <a:spLocks/>
          </p:cNvSpPr>
          <p:nvPr userDrawn="1"/>
        </p:nvSpPr>
        <p:spPr>
          <a:xfrm>
            <a:off x="334963" y="1377505"/>
            <a:ext cx="1636341" cy="321808"/>
          </a:xfrm>
          <a:prstGeom prst="rect">
            <a:avLst/>
          </a:prstGeom>
        </p:spPr>
        <p:txBody>
          <a:bodyPr/>
          <a:lstStyle>
            <a:lvl1pPr algn="l" defTabSz="914400" rtl="0" eaLnBrk="1" latinLnBrk="0" hangingPunct="1">
              <a:lnSpc>
                <a:spcPct val="90000"/>
              </a:lnSpc>
              <a:spcBef>
                <a:spcPct val="0"/>
              </a:spcBef>
              <a:buNone/>
              <a:defRPr sz="1200" kern="1200">
                <a:solidFill>
                  <a:schemeClr val="tx1"/>
                </a:solidFill>
                <a:latin typeface="Aptos" panose="020B0004020202020204" pitchFamily="34" charset="0"/>
                <a:ea typeface="+mj-ea"/>
                <a:cs typeface="+mj-cs"/>
              </a:defRPr>
            </a:lvl1pPr>
          </a:lstStyle>
          <a:p>
            <a:r>
              <a:rPr lang="en-US"/>
              <a:t>Recherche par</a:t>
            </a:r>
          </a:p>
        </p:txBody>
      </p:sp>
      <p:pic>
        <p:nvPicPr>
          <p:cNvPr id="5" name="Picture 4" descr="A red and black logo&#10;&#10;Description automatically generated">
            <a:extLst>
              <a:ext uri="{FF2B5EF4-FFF2-40B4-BE49-F238E27FC236}">
                <a16:creationId xmlns:a16="http://schemas.microsoft.com/office/drawing/2014/main" id="{58E3C9B4-C90B-DA8E-5895-1FB548F3236C}"/>
              </a:ext>
            </a:extLst>
          </p:cNvPr>
          <p:cNvPicPr/>
          <p:nvPr userDrawn="1"/>
        </p:nvPicPr>
        <p:blipFill>
          <a:blip r:embed="rId3" cstate="print">
            <a:extLst>
              <a:ext uri="{28A0092B-C50C-407E-A947-70E740481C1C}">
                <a14:useLocalDpi xmlns:a14="http://schemas.microsoft.com/office/drawing/2010/main"/>
              </a:ext>
            </a:extLst>
          </a:blip>
          <a:stretch>
            <a:fillRect/>
          </a:stretch>
        </p:blipFill>
        <p:spPr>
          <a:xfrm>
            <a:off x="1503383" y="1262883"/>
            <a:ext cx="590070" cy="590070"/>
          </a:xfrm>
          <a:prstGeom prst="rect">
            <a:avLst/>
          </a:prstGeom>
        </p:spPr>
      </p:pic>
      <p:sp>
        <p:nvSpPr>
          <p:cNvPr id="6" name="Title 1">
            <a:extLst>
              <a:ext uri="{FF2B5EF4-FFF2-40B4-BE49-F238E27FC236}">
                <a16:creationId xmlns:a16="http://schemas.microsoft.com/office/drawing/2014/main" id="{149A3428-8C6F-B895-4B52-123994FA0B95}"/>
              </a:ext>
            </a:extLst>
          </p:cNvPr>
          <p:cNvSpPr>
            <a:spLocks noGrp="1"/>
          </p:cNvSpPr>
          <p:nvPr>
            <p:ph type="title" hasCustomPrompt="1"/>
          </p:nvPr>
        </p:nvSpPr>
        <p:spPr>
          <a:xfrm>
            <a:off x="334963" y="2110645"/>
            <a:ext cx="1636341" cy="321808"/>
          </a:xfrm>
          <a:prstGeom prst="rect">
            <a:avLst/>
          </a:prstGeom>
        </p:spPr>
        <p:txBody>
          <a:bodyPr/>
          <a:lstStyle>
            <a:lvl1pPr>
              <a:defRPr sz="1200"/>
            </a:lvl1pPr>
          </a:lstStyle>
          <a:p>
            <a:r>
              <a:rPr lang="en-US"/>
              <a:t>Type de document</a:t>
            </a:r>
          </a:p>
        </p:txBody>
      </p:sp>
      <p:sp>
        <p:nvSpPr>
          <p:cNvPr id="8" name="Text Placeholder 6">
            <a:extLst>
              <a:ext uri="{FF2B5EF4-FFF2-40B4-BE49-F238E27FC236}">
                <a16:creationId xmlns:a16="http://schemas.microsoft.com/office/drawing/2014/main" id="{8F521E99-FED1-9691-D064-2F5686C3FD0C}"/>
              </a:ext>
            </a:extLst>
          </p:cNvPr>
          <p:cNvSpPr>
            <a:spLocks noGrp="1"/>
          </p:cNvSpPr>
          <p:nvPr>
            <p:ph type="body" sz="quarter" idx="11" hasCustomPrompt="1"/>
          </p:nvPr>
        </p:nvSpPr>
        <p:spPr>
          <a:xfrm>
            <a:off x="334964" y="3028965"/>
            <a:ext cx="4912898" cy="1593761"/>
          </a:xfrm>
          <a:prstGeom prst="rect">
            <a:avLst/>
          </a:prstGeom>
        </p:spPr>
        <p:txBody>
          <a:bodyPr/>
          <a:lstStyle>
            <a:lvl1pPr marL="0" indent="0">
              <a:buNone/>
              <a:defRPr sz="4000"/>
            </a:lvl1pPr>
          </a:lstStyle>
          <a:p>
            <a:r>
              <a:rPr lang="en-US" sz="4000" err="1"/>
              <a:t>Titre</a:t>
            </a:r>
            <a:r>
              <a:rPr lang="en-US" sz="4000"/>
              <a:t> sur </a:t>
            </a:r>
            <a:r>
              <a:rPr lang="en-US" sz="4000" err="1"/>
              <a:t>plusieurs</a:t>
            </a:r>
            <a:r>
              <a:rPr lang="en-US" sz="4000"/>
              <a:t> </a:t>
            </a:r>
            <a:r>
              <a:rPr lang="en-US" sz="4000" err="1"/>
              <a:t>lignes</a:t>
            </a:r>
            <a:r>
              <a:rPr lang="en-US" sz="4000"/>
              <a:t> </a:t>
            </a:r>
            <a:r>
              <a:rPr lang="en-US" sz="4000" err="1"/>
              <a:t>si</a:t>
            </a:r>
            <a:r>
              <a:rPr lang="en-US" sz="4000"/>
              <a:t> </a:t>
            </a:r>
            <a:r>
              <a:rPr lang="en-US" sz="4000" err="1"/>
              <a:t>nécessaire</a:t>
            </a:r>
            <a:r>
              <a:rPr lang="en-US" sz="4000"/>
              <a:t> </a:t>
            </a:r>
            <a:r>
              <a:rPr lang="en-US" sz="4000">
                <a:solidFill>
                  <a:schemeClr val="accent1"/>
                </a:solidFill>
              </a:rPr>
              <a:t>et accent rouge </a:t>
            </a:r>
          </a:p>
        </p:txBody>
      </p:sp>
      <p:sp>
        <p:nvSpPr>
          <p:cNvPr id="10" name="Text Placeholder 8">
            <a:extLst>
              <a:ext uri="{FF2B5EF4-FFF2-40B4-BE49-F238E27FC236}">
                <a16:creationId xmlns:a16="http://schemas.microsoft.com/office/drawing/2014/main" id="{D246C0D4-69DE-E945-7E5C-AB8175D3382D}"/>
              </a:ext>
            </a:extLst>
          </p:cNvPr>
          <p:cNvSpPr>
            <a:spLocks noGrp="1"/>
          </p:cNvSpPr>
          <p:nvPr>
            <p:ph type="body" sz="quarter" idx="12" hasCustomPrompt="1"/>
          </p:nvPr>
        </p:nvSpPr>
        <p:spPr>
          <a:xfrm>
            <a:off x="334963" y="6110288"/>
            <a:ext cx="3322637" cy="450850"/>
          </a:xfrm>
          <a:prstGeom prst="rect">
            <a:avLst/>
          </a:prstGeom>
        </p:spPr>
        <p:txBody>
          <a:bodyPr anchor="b"/>
          <a:lstStyle>
            <a:lvl1pPr marL="0" indent="0">
              <a:buNone/>
              <a:defRPr sz="1200"/>
            </a:lvl1pPr>
            <a:lvl2pPr marL="457200" indent="0">
              <a:buNone/>
              <a:defRPr/>
            </a:lvl2pPr>
            <a:lvl3pPr marL="914400" indent="0">
              <a:buNone/>
              <a:defRPr/>
            </a:lvl3pPr>
            <a:lvl4pPr marL="1371600" indent="0">
              <a:buNone/>
              <a:defRPr/>
            </a:lvl4pPr>
            <a:lvl5pPr marL="1828800" indent="0">
              <a:buNone/>
              <a:defRPr/>
            </a:lvl5pPr>
          </a:lstStyle>
          <a:p>
            <a:pPr lvl="0"/>
            <a:r>
              <a:rPr lang="en-US"/>
              <a:t>Date : Jour / </a:t>
            </a:r>
            <a:r>
              <a:rPr lang="en-US" err="1"/>
              <a:t>Mois</a:t>
            </a:r>
            <a:r>
              <a:rPr lang="en-US"/>
              <a:t> / </a:t>
            </a:r>
            <a:r>
              <a:rPr lang="en-US" err="1"/>
              <a:t>Année</a:t>
            </a:r>
            <a:r>
              <a:rPr lang="en-US"/>
              <a:t> </a:t>
            </a:r>
            <a:br>
              <a:rPr lang="en-US"/>
            </a:br>
            <a:r>
              <a:rPr lang="en-US" err="1"/>
              <a:t>Projet</a:t>
            </a:r>
            <a:r>
              <a:rPr lang="en-US"/>
              <a:t> : 00-0000 </a:t>
            </a:r>
          </a:p>
        </p:txBody>
      </p:sp>
      <p:sp>
        <p:nvSpPr>
          <p:cNvPr id="11" name="Text Placeholder 6">
            <a:extLst>
              <a:ext uri="{FF2B5EF4-FFF2-40B4-BE49-F238E27FC236}">
                <a16:creationId xmlns:a16="http://schemas.microsoft.com/office/drawing/2014/main" id="{FFEC3C22-B8C9-EC5D-F6FE-ADBD359403B6}"/>
              </a:ext>
            </a:extLst>
          </p:cNvPr>
          <p:cNvSpPr>
            <a:spLocks noGrp="1"/>
          </p:cNvSpPr>
          <p:nvPr>
            <p:ph type="body" sz="quarter" idx="15" hasCustomPrompt="1"/>
          </p:nvPr>
        </p:nvSpPr>
        <p:spPr>
          <a:xfrm>
            <a:off x="334963" y="4905353"/>
            <a:ext cx="4912898" cy="627769"/>
          </a:xfrm>
          <a:prstGeom prst="rect">
            <a:avLst/>
          </a:prstGeom>
        </p:spPr>
        <p:txBody>
          <a:bodyPr/>
          <a:lstStyle>
            <a:lvl1pPr marL="0" indent="0">
              <a:buNone/>
              <a:defRPr sz="2000">
                <a:solidFill>
                  <a:schemeClr val="accent5"/>
                </a:solidFill>
              </a:defRPr>
            </a:lvl1pPr>
          </a:lstStyle>
          <a:p>
            <a:pPr lvl="0"/>
            <a:r>
              <a:rPr lang="en-US"/>
              <a:t>Sous-</a:t>
            </a:r>
            <a:r>
              <a:rPr lang="en-US" err="1"/>
              <a:t>titre</a:t>
            </a:r>
            <a:r>
              <a:rPr lang="en-US"/>
              <a:t> sur </a:t>
            </a:r>
            <a:r>
              <a:rPr lang="en-US" err="1"/>
              <a:t>plusieurs</a:t>
            </a:r>
            <a:r>
              <a:rPr lang="en-US"/>
              <a:t> </a:t>
            </a:r>
            <a:r>
              <a:rPr lang="en-US" err="1"/>
              <a:t>lignes</a:t>
            </a:r>
            <a:r>
              <a:rPr lang="en-US"/>
              <a:t> </a:t>
            </a:r>
            <a:r>
              <a:rPr lang="en-US" err="1"/>
              <a:t>si</a:t>
            </a:r>
            <a:r>
              <a:rPr lang="en-US"/>
              <a:t> </a:t>
            </a:r>
            <a:r>
              <a:rPr lang="en-US" err="1"/>
              <a:t>nécessaire</a:t>
            </a:r>
            <a:r>
              <a:rPr lang="en-US"/>
              <a:t> </a:t>
            </a:r>
          </a:p>
        </p:txBody>
      </p:sp>
    </p:spTree>
    <p:extLst>
      <p:ext uri="{BB962C8B-B14F-4D97-AF65-F5344CB8AC3E}">
        <p14:creationId xmlns:p14="http://schemas.microsoft.com/office/powerpoint/2010/main" val="71551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branded - Bod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
        <p:nvSpPr>
          <p:cNvPr id="32" name="Text Placeholder 31">
            <a:extLst>
              <a:ext uri="{FF2B5EF4-FFF2-40B4-BE49-F238E27FC236}">
                <a16:creationId xmlns:a16="http://schemas.microsoft.com/office/drawing/2014/main" id="{00E3E7AB-7AD8-049D-30C3-8C0313A00D20}"/>
              </a:ext>
            </a:extLst>
          </p:cNvPr>
          <p:cNvSpPr>
            <a:spLocks noGrp="1"/>
          </p:cNvSpPr>
          <p:nvPr>
            <p:ph type="body" sz="quarter" idx="13" hasCustomPrompt="1"/>
          </p:nvPr>
        </p:nvSpPr>
        <p:spPr>
          <a:xfrm>
            <a:off x="334962" y="1016000"/>
            <a:ext cx="5761037" cy="360363"/>
          </a:xfrm>
          <a:prstGeom prst="rect">
            <a:avLst/>
          </a:prstGeom>
        </p:spPr>
        <p:txBody>
          <a:bodyPr/>
          <a:lstStyle>
            <a:lvl1pPr marL="0" indent="0">
              <a:buNone/>
              <a:defRPr sz="1400">
                <a:solidFill>
                  <a:schemeClr val="bg1">
                    <a:lumMod val="50000"/>
                  </a:schemeClr>
                </a:solidFill>
              </a:defRPr>
            </a:lvl1pPr>
            <a:lvl2pPr marL="457200" indent="0">
              <a:buNone/>
              <a:defRPr/>
            </a:lvl2pPr>
          </a:lstStyle>
          <a:p>
            <a:pPr lvl="0"/>
            <a:r>
              <a:rPr lang="en-US"/>
              <a:t>Sous-</a:t>
            </a:r>
            <a:r>
              <a:rPr lang="en-US" err="1"/>
              <a:t>titre</a:t>
            </a:r>
            <a:endParaRPr lang="en-US"/>
          </a:p>
        </p:txBody>
      </p:sp>
      <p:sp>
        <p:nvSpPr>
          <p:cNvPr id="36" name="Text Placeholder 35">
            <a:extLst>
              <a:ext uri="{FF2B5EF4-FFF2-40B4-BE49-F238E27FC236}">
                <a16:creationId xmlns:a16="http://schemas.microsoft.com/office/drawing/2014/main" id="{F1FF98B2-C17B-2623-F7F6-10DD9F4B8813}"/>
              </a:ext>
            </a:extLst>
          </p:cNvPr>
          <p:cNvSpPr>
            <a:spLocks noGrp="1"/>
          </p:cNvSpPr>
          <p:nvPr>
            <p:ph type="body" sz="quarter" idx="14" hasCustomPrompt="1"/>
          </p:nvPr>
        </p:nvSpPr>
        <p:spPr>
          <a:xfrm>
            <a:off x="334963" y="657225"/>
            <a:ext cx="8742362" cy="35877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err="1"/>
              <a:t>Titre</a:t>
            </a:r>
            <a:r>
              <a:rPr lang="en-US"/>
              <a:t> de diapositive</a:t>
            </a:r>
          </a:p>
        </p:txBody>
      </p:sp>
      <p:pic>
        <p:nvPicPr>
          <p:cNvPr id="5" name="Image 4">
            <a:extLst>
              <a:ext uri="{FF2B5EF4-FFF2-40B4-BE49-F238E27FC236}">
                <a16:creationId xmlns:a16="http://schemas.microsoft.com/office/drawing/2014/main" id="{5A2353BF-9923-B800-DA49-B02C924728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16524" y="296863"/>
            <a:ext cx="797478" cy="430918"/>
          </a:xfrm>
          <a:prstGeom prst="rect">
            <a:avLst/>
          </a:prstGeom>
          <a:effectLst/>
        </p:spPr>
      </p:pic>
      <p:cxnSp>
        <p:nvCxnSpPr>
          <p:cNvPr id="7" name="Straight Connector 4">
            <a:extLst>
              <a:ext uri="{FF2B5EF4-FFF2-40B4-BE49-F238E27FC236}">
                <a16:creationId xmlns:a16="http://schemas.microsoft.com/office/drawing/2014/main" id="{C86731A1-B5FE-2D9A-6DD1-9C0DF2BFCE2B}"/>
              </a:ext>
            </a:extLst>
          </p:cNvPr>
          <p:cNvCxnSpPr>
            <a:cxnSpLocks/>
          </p:cNvCxnSpPr>
          <p:nvPr userDrawn="1"/>
        </p:nvCxnSpPr>
        <p:spPr>
          <a:xfrm>
            <a:off x="825500" y="424316"/>
            <a:ext cx="8013700" cy="0"/>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2E0505B-3C6D-42D1-A3DD-74312B3BFC5A}"/>
              </a:ext>
            </a:extLst>
          </p:cNvPr>
          <p:cNvSpPr>
            <a:spLocks noGrp="1"/>
          </p:cNvSpPr>
          <p:nvPr>
            <p:ph type="title" hasCustomPrompt="1"/>
          </p:nvPr>
        </p:nvSpPr>
        <p:spPr>
          <a:xfrm>
            <a:off x="334963" y="301657"/>
            <a:ext cx="1225389" cy="259623"/>
          </a:xfrm>
          <a:prstGeom prst="rect">
            <a:avLst/>
          </a:prstGeom>
          <a:solidFill>
            <a:schemeClr val="bg1"/>
          </a:solidFill>
        </p:spPr>
        <p:txBody>
          <a:bodyPr wrap="square" anchor="t">
            <a:spAutoFit/>
          </a:bodyPr>
          <a:lstStyle>
            <a:lvl1pPr>
              <a:defRPr sz="1200">
                <a:solidFill>
                  <a:schemeClr val="bg1">
                    <a:lumMod val="50000"/>
                  </a:schemeClr>
                </a:solidFill>
                <a:latin typeface="Aptos" panose="020B0004020202020204" pitchFamily="34" charset="0"/>
              </a:defRPr>
            </a:lvl1pPr>
          </a:lstStyle>
          <a:p>
            <a:r>
              <a:rPr lang="en-US" err="1"/>
              <a:t>Titre</a:t>
            </a:r>
            <a:r>
              <a:rPr lang="en-US"/>
              <a:t> de section</a:t>
            </a:r>
          </a:p>
        </p:txBody>
      </p:sp>
      <p:pic>
        <p:nvPicPr>
          <p:cNvPr id="4" name="Picture 4" descr="Nespresso Logo PNG Transparent &amp; SVG Vector - Freebie Supply">
            <a:extLst>
              <a:ext uri="{FF2B5EF4-FFF2-40B4-BE49-F238E27FC236}">
                <a16:creationId xmlns:a16="http://schemas.microsoft.com/office/drawing/2014/main" id="{D5F0AF37-AED7-9366-EA1F-6B57C59F10A0}"/>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t="39712" b="37326"/>
          <a:stretch/>
        </p:blipFill>
        <p:spPr bwMode="auto">
          <a:xfrm>
            <a:off x="10127225" y="239989"/>
            <a:ext cx="1817024" cy="41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591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Tree>
    <p:extLst>
      <p:ext uri="{BB962C8B-B14F-4D97-AF65-F5344CB8AC3E}">
        <p14:creationId xmlns:p14="http://schemas.microsoft.com/office/powerpoint/2010/main" val="1855397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98E6-C9AA-B3B2-099B-D2828D91708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9ADFF61-917B-0FB3-43C1-F5A27EFB14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FCBEF6B-3045-D4C8-3AD1-074C5C315FE5}"/>
              </a:ext>
            </a:extLst>
          </p:cNvPr>
          <p:cNvSpPr>
            <a:spLocks noGrp="1"/>
          </p:cNvSpPr>
          <p:nvPr>
            <p:ph type="dt" sz="half" idx="10"/>
          </p:nvPr>
        </p:nvSpPr>
        <p:spPr/>
        <p:txBody>
          <a:bodyPr/>
          <a:lstStyle/>
          <a:p>
            <a:fld id="{9D608FFE-1142-4C35-8333-F126D00F6A6A}" type="datetimeFigureOut">
              <a:rPr lang="en-CA" smtClean="0"/>
              <a:t>2024-10-20</a:t>
            </a:fld>
            <a:endParaRPr lang="en-CA"/>
          </a:p>
        </p:txBody>
      </p:sp>
      <p:sp>
        <p:nvSpPr>
          <p:cNvPr id="5" name="Footer Placeholder 4">
            <a:extLst>
              <a:ext uri="{FF2B5EF4-FFF2-40B4-BE49-F238E27FC236}">
                <a16:creationId xmlns:a16="http://schemas.microsoft.com/office/drawing/2014/main" id="{8B5B8482-7ED6-D291-D009-FDD17654EC9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9F80DF-59C2-122C-427E-E807194FF1A2}"/>
              </a:ext>
            </a:extLst>
          </p:cNvPr>
          <p:cNvSpPr>
            <a:spLocks noGrp="1"/>
          </p:cNvSpPr>
          <p:nvPr>
            <p:ph type="sldNum" sz="quarter" idx="12"/>
          </p:nvPr>
        </p:nvSpPr>
        <p:spPr/>
        <p:txBody>
          <a:bodyPr/>
          <a:lstStyle/>
          <a:p>
            <a:fld id="{CBF229EA-FC4C-416D-97DD-61C21A77F832}" type="slidenum">
              <a:rPr lang="en-CA" smtClean="0"/>
              <a:t>‹N°›</a:t>
            </a:fld>
            <a:endParaRPr lang="en-CA"/>
          </a:p>
        </p:txBody>
      </p:sp>
    </p:spTree>
    <p:extLst>
      <p:ext uri="{BB962C8B-B14F-4D97-AF65-F5344CB8AC3E}">
        <p14:creationId xmlns:p14="http://schemas.microsoft.com/office/powerpoint/2010/main" val="2678736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040BF9-47DE-5F35-41FA-726B7113EA05}"/>
              </a:ext>
            </a:extLst>
          </p:cNvPr>
          <p:cNvSpPr>
            <a:spLocks noGrp="1"/>
          </p:cNvSpPr>
          <p:nvPr>
            <p:ph type="dt" sz="half" idx="10"/>
          </p:nvPr>
        </p:nvSpPr>
        <p:spPr/>
        <p:txBody>
          <a:bodyPr/>
          <a:lstStyle/>
          <a:p>
            <a:fld id="{9D608FFE-1142-4C35-8333-F126D00F6A6A}" type="datetimeFigureOut">
              <a:rPr lang="en-CA" smtClean="0"/>
              <a:t>2024-10-20</a:t>
            </a:fld>
            <a:endParaRPr lang="en-CA"/>
          </a:p>
        </p:txBody>
      </p:sp>
      <p:sp>
        <p:nvSpPr>
          <p:cNvPr id="3" name="Footer Placeholder 2">
            <a:extLst>
              <a:ext uri="{FF2B5EF4-FFF2-40B4-BE49-F238E27FC236}">
                <a16:creationId xmlns:a16="http://schemas.microsoft.com/office/drawing/2014/main" id="{253B7E2A-ADD8-BB4F-AC3D-FF8F4E653BD3}"/>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F97C1A4-B9B3-1396-0592-C154E4EC9DFA}"/>
              </a:ext>
            </a:extLst>
          </p:cNvPr>
          <p:cNvSpPr>
            <a:spLocks noGrp="1"/>
          </p:cNvSpPr>
          <p:nvPr>
            <p:ph type="sldNum" sz="quarter" idx="12"/>
          </p:nvPr>
        </p:nvSpPr>
        <p:spPr/>
        <p:txBody>
          <a:bodyPr/>
          <a:lstStyle/>
          <a:p>
            <a:fld id="{CBF229EA-FC4C-416D-97DD-61C21A77F832}" type="slidenum">
              <a:rPr lang="en-CA" smtClean="0"/>
              <a:t>‹N°›</a:t>
            </a:fld>
            <a:endParaRPr lang="en-CA"/>
          </a:p>
        </p:txBody>
      </p:sp>
    </p:spTree>
    <p:extLst>
      <p:ext uri="{BB962C8B-B14F-4D97-AF65-F5344CB8AC3E}">
        <p14:creationId xmlns:p14="http://schemas.microsoft.com/office/powerpoint/2010/main" val="3067536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ody - White (WITH BACKGROUN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C43ADB62-D934-5D8B-A280-D698F6D17938}"/>
              </a:ext>
            </a:extLst>
          </p:cNvPr>
          <p:cNvPicPr/>
          <p:nvPr userDrawn="1"/>
        </p:nvPicPr>
        <p:blipFill>
          <a:blip r:embed="rId2" cstate="email">
            <a:alphaModFix amt="35000"/>
            <a:extLst>
              <a:ext uri="{28A0092B-C50C-407E-A947-70E740481C1C}">
                <a14:useLocalDpi xmlns:a14="http://schemas.microsoft.com/office/drawing/2010/main"/>
              </a:ext>
            </a:extLst>
          </a:blip>
          <a:stretch>
            <a:fillRect/>
          </a:stretch>
        </p:blipFill>
        <p:spPr>
          <a:xfrm>
            <a:off x="2" y="1"/>
            <a:ext cx="12191999" cy="6858001"/>
          </a:xfrm>
          <a:prstGeom prst="rect">
            <a:avLst/>
          </a:prstGeom>
        </p:spPr>
      </p:pic>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pic>
        <p:nvPicPr>
          <p:cNvPr id="5" name="Image 4">
            <a:extLst>
              <a:ext uri="{FF2B5EF4-FFF2-40B4-BE49-F238E27FC236}">
                <a16:creationId xmlns:a16="http://schemas.microsoft.com/office/drawing/2014/main" id="{5A2353BF-9923-B800-DA49-B02C9247281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94486" y="292982"/>
            <a:ext cx="797479" cy="430919"/>
          </a:xfrm>
          <a:prstGeom prst="rect">
            <a:avLst/>
          </a:prstGeom>
          <a:effectLst/>
        </p:spPr>
      </p:pic>
      <p:cxnSp>
        <p:nvCxnSpPr>
          <p:cNvPr id="7" name="Straight Connector 4">
            <a:extLst>
              <a:ext uri="{FF2B5EF4-FFF2-40B4-BE49-F238E27FC236}">
                <a16:creationId xmlns:a16="http://schemas.microsoft.com/office/drawing/2014/main" id="{C86731A1-B5FE-2D9A-6DD1-9C0DF2BFCE2B}"/>
              </a:ext>
            </a:extLst>
          </p:cNvPr>
          <p:cNvCxnSpPr>
            <a:cxnSpLocks/>
          </p:cNvCxnSpPr>
          <p:nvPr userDrawn="1"/>
        </p:nvCxnSpPr>
        <p:spPr>
          <a:xfrm>
            <a:off x="825500" y="424316"/>
            <a:ext cx="10109200" cy="0"/>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2E0505B-3C6D-42D1-A3DD-74312B3BFC5A}"/>
              </a:ext>
            </a:extLst>
          </p:cNvPr>
          <p:cNvSpPr>
            <a:spLocks noGrp="1"/>
          </p:cNvSpPr>
          <p:nvPr>
            <p:ph type="title" hasCustomPrompt="1"/>
          </p:nvPr>
        </p:nvSpPr>
        <p:spPr>
          <a:xfrm>
            <a:off x="334963" y="301657"/>
            <a:ext cx="3080972" cy="259558"/>
          </a:xfrm>
          <a:prstGeom prst="rect">
            <a:avLst/>
          </a:prstGeom>
          <a:solidFill>
            <a:schemeClr val="bg1"/>
          </a:solidFill>
        </p:spPr>
        <p:txBody>
          <a:bodyPr wrap="none" anchor="t">
            <a:spAutoFit/>
          </a:bodyPr>
          <a:lstStyle>
            <a:lvl1pPr>
              <a:defRPr sz="1200">
                <a:solidFill>
                  <a:schemeClr val="bg1">
                    <a:lumMod val="50000"/>
                  </a:schemeClr>
                </a:solidFill>
                <a:latin typeface="Aptos" panose="020B0004020202020204" pitchFamily="34" charset="0"/>
              </a:defRPr>
            </a:lvl1pPr>
          </a:lstStyle>
          <a:p>
            <a:r>
              <a:rPr lang="en-US"/>
              <a:t>Section title [This box automatically resizes]</a:t>
            </a:r>
          </a:p>
        </p:txBody>
      </p:sp>
      <p:sp>
        <p:nvSpPr>
          <p:cNvPr id="4" name="Text Placeholder 31">
            <a:extLst>
              <a:ext uri="{FF2B5EF4-FFF2-40B4-BE49-F238E27FC236}">
                <a16:creationId xmlns:a16="http://schemas.microsoft.com/office/drawing/2014/main" id="{2178C471-2887-522A-8CC8-7E3DB6D938BD}"/>
              </a:ext>
            </a:extLst>
          </p:cNvPr>
          <p:cNvSpPr>
            <a:spLocks noGrp="1"/>
          </p:cNvSpPr>
          <p:nvPr>
            <p:ph type="body" sz="quarter" idx="13" hasCustomPrompt="1"/>
          </p:nvPr>
        </p:nvSpPr>
        <p:spPr>
          <a:xfrm>
            <a:off x="334963" y="1172411"/>
            <a:ext cx="11557001" cy="360363"/>
          </a:xfrm>
          <a:prstGeom prst="rect">
            <a:avLst/>
          </a:prstGeom>
        </p:spPr>
        <p:txBody>
          <a:bodyPr/>
          <a:lstStyle>
            <a:lvl1pPr marL="0" indent="0">
              <a:buNone/>
              <a:defRPr sz="1400">
                <a:solidFill>
                  <a:schemeClr val="bg1">
                    <a:lumMod val="50000"/>
                  </a:schemeClr>
                </a:solidFill>
              </a:defRPr>
            </a:lvl1pPr>
            <a:lvl2pPr marL="457189" indent="0">
              <a:buNone/>
              <a:defRPr/>
            </a:lvl2pPr>
          </a:lstStyle>
          <a:p>
            <a:pPr lvl="0"/>
            <a:r>
              <a:rPr lang="en-US"/>
              <a:t>Sub-title</a:t>
            </a:r>
          </a:p>
        </p:txBody>
      </p:sp>
      <p:sp>
        <p:nvSpPr>
          <p:cNvPr id="8" name="Text Placeholder 35">
            <a:extLst>
              <a:ext uri="{FF2B5EF4-FFF2-40B4-BE49-F238E27FC236}">
                <a16:creationId xmlns:a16="http://schemas.microsoft.com/office/drawing/2014/main" id="{034BE66B-DBC0-7141-0516-2289F588A08C}"/>
              </a:ext>
            </a:extLst>
          </p:cNvPr>
          <p:cNvSpPr>
            <a:spLocks noGrp="1"/>
          </p:cNvSpPr>
          <p:nvPr>
            <p:ph type="body" sz="quarter" idx="14" hasCustomPrompt="1"/>
          </p:nvPr>
        </p:nvSpPr>
        <p:spPr>
          <a:xfrm>
            <a:off x="334964" y="813637"/>
            <a:ext cx="10599737" cy="358775"/>
          </a:xfrm>
          <a:prstGeom prst="rect">
            <a:avLst/>
          </a:prstGeom>
        </p:spPr>
        <p:txBody>
          <a:bodyPr/>
          <a:lstStyle>
            <a:lvl1pPr marL="0" indent="0">
              <a:buNone/>
              <a:defRPr sz="2000"/>
            </a:lvl1pPr>
            <a:lvl2pPr marL="457189" indent="0">
              <a:buNone/>
              <a:defRPr/>
            </a:lvl2pPr>
            <a:lvl3pPr marL="914377" indent="0">
              <a:buNone/>
              <a:defRPr/>
            </a:lvl3pPr>
            <a:lvl4pPr marL="1371566" indent="0">
              <a:buNone/>
              <a:defRPr/>
            </a:lvl4pPr>
            <a:lvl5pPr marL="1828754" indent="0">
              <a:buNone/>
              <a:defRPr/>
            </a:lvl5pPr>
          </a:lstStyle>
          <a:p>
            <a:pPr lvl="0"/>
            <a:r>
              <a:rPr lang="en-US"/>
              <a:t>Title of slide</a:t>
            </a:r>
          </a:p>
        </p:txBody>
      </p:sp>
    </p:spTree>
    <p:extLst>
      <p:ext uri="{BB962C8B-B14F-4D97-AF65-F5344CB8AC3E}">
        <p14:creationId xmlns:p14="http://schemas.microsoft.com/office/powerpoint/2010/main" val="4029479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age">
    <p:bg>
      <p:bgPr>
        <a:blipFill dpi="0" rotWithShape="1">
          <a:blip r:embed="rId2">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0DDD-BCC4-07FF-B6B4-40C8344DC1EC}"/>
              </a:ext>
            </a:extLst>
          </p:cNvPr>
          <p:cNvSpPr>
            <a:spLocks noGrp="1"/>
          </p:cNvSpPr>
          <p:nvPr>
            <p:ph type="title" hasCustomPrompt="1"/>
          </p:nvPr>
        </p:nvSpPr>
        <p:spPr>
          <a:xfrm>
            <a:off x="334964" y="2110645"/>
            <a:ext cx="1636341" cy="321808"/>
          </a:xfrm>
          <a:prstGeom prst="rect">
            <a:avLst/>
          </a:prstGeom>
        </p:spPr>
        <p:txBody>
          <a:bodyPr/>
          <a:lstStyle>
            <a:lvl1pPr>
              <a:defRPr sz="1200"/>
            </a:lvl1pPr>
          </a:lstStyle>
          <a:p>
            <a:r>
              <a:rPr lang="en-US"/>
              <a:t>Type of document</a:t>
            </a:r>
          </a:p>
        </p:txBody>
      </p:sp>
      <p:sp>
        <p:nvSpPr>
          <p:cNvPr id="3" name="Slide Number Placeholder 2">
            <a:extLst>
              <a:ext uri="{FF2B5EF4-FFF2-40B4-BE49-F238E27FC236}">
                <a16:creationId xmlns:a16="http://schemas.microsoft.com/office/drawing/2014/main" id="{3C796439-65AE-E10E-A111-E44D411A2935}"/>
              </a:ext>
            </a:extLst>
          </p:cNvPr>
          <p:cNvSpPr>
            <a:spLocks noGrp="1"/>
          </p:cNvSpPr>
          <p:nvPr>
            <p:ph type="sldNum" sz="quarter" idx="10"/>
          </p:nvPr>
        </p:nvSpPr>
        <p:spPr/>
        <p:txBody>
          <a:bodyPr/>
          <a:lstStyle/>
          <a:p>
            <a:fld id="{FE142C23-2E17-9648-8B0C-A5E87F69F9CE}" type="slidenum">
              <a:rPr lang="en-US" smtClean="0"/>
              <a:pPr/>
              <a:t>‹N°›</a:t>
            </a:fld>
            <a:endParaRPr lang="en-US"/>
          </a:p>
        </p:txBody>
      </p:sp>
      <p:sp>
        <p:nvSpPr>
          <p:cNvPr id="7" name="Text Placeholder 6">
            <a:extLst>
              <a:ext uri="{FF2B5EF4-FFF2-40B4-BE49-F238E27FC236}">
                <a16:creationId xmlns:a16="http://schemas.microsoft.com/office/drawing/2014/main" id="{D8CFBAFE-790F-BB86-8653-B77C40ECD821}"/>
              </a:ext>
            </a:extLst>
          </p:cNvPr>
          <p:cNvSpPr>
            <a:spLocks noGrp="1"/>
          </p:cNvSpPr>
          <p:nvPr>
            <p:ph type="body" sz="quarter" idx="11" hasCustomPrompt="1"/>
          </p:nvPr>
        </p:nvSpPr>
        <p:spPr>
          <a:xfrm>
            <a:off x="334964" y="3028966"/>
            <a:ext cx="4912899" cy="1593761"/>
          </a:xfrm>
          <a:prstGeom prst="rect">
            <a:avLst/>
          </a:prstGeom>
        </p:spPr>
        <p:txBody>
          <a:bodyPr/>
          <a:lstStyle>
            <a:lvl1pPr marL="0" indent="0">
              <a:buNone/>
              <a:defRPr sz="4000"/>
            </a:lvl1pPr>
          </a:lstStyle>
          <a:p>
            <a:r>
              <a:rPr lang="en-US" sz="4000"/>
              <a:t>Title on multiple lines if needed </a:t>
            </a:r>
            <a:r>
              <a:rPr lang="en-US" sz="4000">
                <a:solidFill>
                  <a:schemeClr val="accent1"/>
                </a:solidFill>
              </a:rPr>
              <a:t>and red accent</a:t>
            </a:r>
          </a:p>
        </p:txBody>
      </p:sp>
      <p:sp>
        <p:nvSpPr>
          <p:cNvPr id="9" name="Text Placeholder 8">
            <a:extLst>
              <a:ext uri="{FF2B5EF4-FFF2-40B4-BE49-F238E27FC236}">
                <a16:creationId xmlns:a16="http://schemas.microsoft.com/office/drawing/2014/main" id="{3B3B94DA-11A6-1C67-C333-9DAA04FAD67E}"/>
              </a:ext>
            </a:extLst>
          </p:cNvPr>
          <p:cNvSpPr>
            <a:spLocks noGrp="1"/>
          </p:cNvSpPr>
          <p:nvPr>
            <p:ph type="body" sz="quarter" idx="12" hasCustomPrompt="1"/>
          </p:nvPr>
        </p:nvSpPr>
        <p:spPr>
          <a:xfrm>
            <a:off x="334964" y="6110288"/>
            <a:ext cx="3322637" cy="450851"/>
          </a:xfrm>
          <a:prstGeom prst="rect">
            <a:avLst/>
          </a:prstGeom>
        </p:spPr>
        <p:txBody>
          <a:bodyPr anchor="b"/>
          <a:lstStyle>
            <a:lvl1pPr marL="0" indent="0">
              <a:buNone/>
              <a:defRPr sz="1200"/>
            </a:lvl1pPr>
            <a:lvl2pPr marL="457189" indent="0">
              <a:buNone/>
              <a:defRPr/>
            </a:lvl2pPr>
            <a:lvl3pPr marL="914377" indent="0">
              <a:buNone/>
              <a:defRPr/>
            </a:lvl3pPr>
            <a:lvl4pPr marL="1371566" indent="0">
              <a:buNone/>
              <a:defRPr/>
            </a:lvl4pPr>
            <a:lvl5pPr marL="1828754" indent="0">
              <a:buNone/>
              <a:defRPr/>
            </a:lvl5pPr>
          </a:lstStyle>
          <a:p>
            <a:pPr lvl="0"/>
            <a:r>
              <a:rPr lang="en-US"/>
              <a:t>dd/mm/</a:t>
            </a:r>
            <a:r>
              <a:rPr lang="en-US" err="1"/>
              <a:t>yyyy</a:t>
            </a:r>
            <a:br>
              <a:rPr lang="en-US"/>
            </a:br>
            <a:r>
              <a:rPr lang="en-US"/>
              <a:t>Project: ##-###</a:t>
            </a:r>
          </a:p>
        </p:txBody>
      </p:sp>
      <p:sp>
        <p:nvSpPr>
          <p:cNvPr id="14" name="Picture Placeholder 13">
            <a:extLst>
              <a:ext uri="{FF2B5EF4-FFF2-40B4-BE49-F238E27FC236}">
                <a16:creationId xmlns:a16="http://schemas.microsoft.com/office/drawing/2014/main" id="{23EDFA92-CFFD-E6E4-ACEC-854EC800E9DD}"/>
              </a:ext>
            </a:extLst>
          </p:cNvPr>
          <p:cNvSpPr>
            <a:spLocks noGrp="1"/>
          </p:cNvSpPr>
          <p:nvPr>
            <p:ph type="pic" sz="quarter" idx="14"/>
          </p:nvPr>
        </p:nvSpPr>
        <p:spPr>
          <a:xfrm>
            <a:off x="6096001" y="296863"/>
            <a:ext cx="5724527" cy="6264276"/>
          </a:xfrm>
          <a:prstGeom prst="roundRect">
            <a:avLst>
              <a:gd name="adj" fmla="val 2136"/>
            </a:avLst>
          </a:prstGeom>
          <a:solidFill>
            <a:schemeClr val="accent5"/>
          </a:solidFill>
        </p:spPr>
        <p:txBody>
          <a:bodyPr anchor="ctr"/>
          <a:lstStyle>
            <a:lvl1pPr marL="0" indent="0" algn="ctr">
              <a:buNone/>
              <a:defRPr sz="1000"/>
            </a:lvl1pPr>
          </a:lstStyle>
          <a:p>
            <a:r>
              <a:rPr lang="fr-FR"/>
              <a:t>Cliquez sur l'icône pour ajouter une image</a:t>
            </a:r>
            <a:endParaRPr lang="en-US"/>
          </a:p>
        </p:txBody>
      </p:sp>
      <p:pic>
        <p:nvPicPr>
          <p:cNvPr id="12" name="Picture 11" descr="A red and black logo&#10;&#10;Description automatically generated">
            <a:extLst>
              <a:ext uri="{FF2B5EF4-FFF2-40B4-BE49-F238E27FC236}">
                <a16:creationId xmlns:a16="http://schemas.microsoft.com/office/drawing/2014/main" id="{F3172C00-2F93-CE43-101D-00DEE90C4412}"/>
              </a:ext>
            </a:extLst>
          </p:cNvPr>
          <p:cNvPicPr/>
          <p:nvPr userDrawn="1"/>
        </p:nvPicPr>
        <p:blipFill>
          <a:blip r:embed="rId3"/>
          <a:stretch>
            <a:fillRect/>
          </a:stretch>
        </p:blipFill>
        <p:spPr>
          <a:xfrm>
            <a:off x="334963" y="167728"/>
            <a:ext cx="1427576" cy="1427576"/>
          </a:xfrm>
          <a:prstGeom prst="rect">
            <a:avLst/>
          </a:prstGeom>
        </p:spPr>
      </p:pic>
      <p:sp>
        <p:nvSpPr>
          <p:cNvPr id="15" name="Text Placeholder 6">
            <a:extLst>
              <a:ext uri="{FF2B5EF4-FFF2-40B4-BE49-F238E27FC236}">
                <a16:creationId xmlns:a16="http://schemas.microsoft.com/office/drawing/2014/main" id="{666706E5-4B34-733A-DDD1-9E6124A14D23}"/>
              </a:ext>
            </a:extLst>
          </p:cNvPr>
          <p:cNvSpPr>
            <a:spLocks noGrp="1"/>
          </p:cNvSpPr>
          <p:nvPr>
            <p:ph type="body" sz="quarter" idx="15" hasCustomPrompt="1"/>
          </p:nvPr>
        </p:nvSpPr>
        <p:spPr>
          <a:xfrm>
            <a:off x="334963" y="4905354"/>
            <a:ext cx="4912899" cy="627769"/>
          </a:xfrm>
          <a:prstGeom prst="rect">
            <a:avLst/>
          </a:prstGeom>
        </p:spPr>
        <p:txBody>
          <a:bodyPr/>
          <a:lstStyle>
            <a:lvl1pPr marL="0" indent="0">
              <a:buNone/>
              <a:defRPr sz="2000">
                <a:solidFill>
                  <a:schemeClr val="accent5"/>
                </a:solidFill>
              </a:defRPr>
            </a:lvl1pPr>
          </a:lstStyle>
          <a:p>
            <a:pPr lvl="0"/>
            <a:r>
              <a:rPr lang="en-US"/>
              <a:t>Sub-title of document (optional)</a:t>
            </a:r>
          </a:p>
        </p:txBody>
      </p:sp>
    </p:spTree>
    <p:extLst>
      <p:ext uri="{BB962C8B-B14F-4D97-AF65-F5344CB8AC3E}">
        <p14:creationId xmlns:p14="http://schemas.microsoft.com/office/powerpoint/2010/main" val="67335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Sec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72EDE77-47BB-8547-7067-FBB319F52AFE}"/>
              </a:ext>
            </a:extLst>
          </p:cNvPr>
          <p:cNvSpPr/>
          <p:nvPr userDrawn="1"/>
        </p:nvSpPr>
        <p:spPr>
          <a:xfrm>
            <a:off x="5168901" y="-1"/>
            <a:ext cx="5181599" cy="6858001"/>
          </a:xfrm>
          <a:prstGeom prst="rect">
            <a:avLst/>
          </a:prstGeom>
          <a:solidFill>
            <a:srgbClr val="C8E1F3"/>
          </a:solidFill>
          <a:ln w="12700" cap="flat" cmpd="sng" algn="ctr">
            <a:noFill/>
            <a:prstDash val="solid"/>
            <a:miter lim="800000"/>
          </a:ln>
          <a:effectLst>
            <a:outerShdw blurRad="317500" dist="609600" dir="5400000" sx="77000" sy="77000" algn="t" rotWithShape="0">
              <a:prstClr val="black">
                <a:alpha val="20000"/>
              </a:prstClr>
            </a:outerShdw>
          </a:effectLst>
        </p:spPr>
        <p:txBody>
          <a:bodyPr tIns="360000" bIns="90000" rtlCol="0" anchor="t" anchorCtr="0"/>
          <a:lstStyle/>
          <a:p>
            <a:pPr defTabSz="914377">
              <a:defRPr/>
            </a:pPr>
            <a:endParaRPr lang="en-US" sz="1400">
              <a:solidFill>
                <a:srgbClr val="212121"/>
              </a:solidFill>
              <a:latin typeface="Aptos" panose="020B0004020202020204" pitchFamily="34" charset="0"/>
              <a:cs typeface="Aparajita" panose="020B0604020202020204" pitchFamily="34" charset="0"/>
            </a:endParaRPr>
          </a:p>
        </p:txBody>
      </p:sp>
      <p:sp>
        <p:nvSpPr>
          <p:cNvPr id="2" name="Title 1">
            <a:extLst>
              <a:ext uri="{FF2B5EF4-FFF2-40B4-BE49-F238E27FC236}">
                <a16:creationId xmlns:a16="http://schemas.microsoft.com/office/drawing/2014/main" id="{45CD967E-D3B5-A124-6D7E-E2FEDB582E4D}"/>
              </a:ext>
            </a:extLst>
          </p:cNvPr>
          <p:cNvSpPr>
            <a:spLocks noGrp="1"/>
          </p:cNvSpPr>
          <p:nvPr>
            <p:ph type="ctrTitle" hasCustomPrompt="1"/>
          </p:nvPr>
        </p:nvSpPr>
        <p:spPr>
          <a:xfrm>
            <a:off x="334963" y="1764407"/>
            <a:ext cx="11485563"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Title on multiple lines if needed </a:t>
            </a:r>
            <a:r>
              <a:rPr kumimoji="0" lang="en-US" sz="5400" b="0" i="0" u="none" strike="noStrike" kern="1200" cap="none" spc="0" normalizeH="0" baseline="0" noProof="0">
                <a:ln>
                  <a:noFill/>
                </a:ln>
                <a:solidFill>
                  <a:srgbClr val="FF0000"/>
                </a:solidFill>
                <a:effectLst/>
                <a:uLnTx/>
                <a:uFillTx/>
                <a:latin typeface="Aptos Light" panose="020B0004020202020204" pitchFamily="34" charset="0"/>
                <a:ea typeface="+mj-ea"/>
                <a:cs typeface="+mj-cs"/>
              </a:rPr>
              <a:t>with red accent</a:t>
            </a:r>
            <a:endParaRPr lang="en-US"/>
          </a:p>
        </p:txBody>
      </p:sp>
      <p:cxnSp>
        <p:nvCxnSpPr>
          <p:cNvPr id="11" name="Straight Connector 10">
            <a:extLst>
              <a:ext uri="{FF2B5EF4-FFF2-40B4-BE49-F238E27FC236}">
                <a16:creationId xmlns:a16="http://schemas.microsoft.com/office/drawing/2014/main" id="{1FFCF45D-3547-88D8-CA01-9477FF514C4A}"/>
              </a:ext>
            </a:extLst>
          </p:cNvPr>
          <p:cNvCxnSpPr/>
          <p:nvPr userDrawn="1"/>
        </p:nvCxnSpPr>
        <p:spPr>
          <a:xfrm>
            <a:off x="334963" y="1376363"/>
            <a:ext cx="114855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F1AD8FC-0544-B7B2-11CE-58E235BDBE2F}"/>
              </a:ext>
            </a:extLst>
          </p:cNvPr>
          <p:cNvSpPr>
            <a:spLocks noGrp="1"/>
          </p:cNvSpPr>
          <p:nvPr>
            <p:ph type="body" sz="quarter" idx="13" hasCustomPrompt="1"/>
          </p:nvPr>
        </p:nvSpPr>
        <p:spPr>
          <a:xfrm>
            <a:off x="334964" y="296865"/>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3" name="ZoneTexte 2">
            <a:extLst>
              <a:ext uri="{FF2B5EF4-FFF2-40B4-BE49-F238E27FC236}">
                <a16:creationId xmlns:a16="http://schemas.microsoft.com/office/drawing/2014/main" id="{BFDDC315-4ABB-E61F-825B-35A88AE28C99}"/>
              </a:ext>
            </a:extLst>
          </p:cNvPr>
          <p:cNvSpPr txBox="1"/>
          <p:nvPr userDrawn="1"/>
        </p:nvSpPr>
        <p:spPr>
          <a:xfrm>
            <a:off x="1207365" y="692457"/>
            <a:ext cx="184731" cy="369332"/>
          </a:xfrm>
          <a:prstGeom prst="rect">
            <a:avLst/>
          </a:prstGeom>
          <a:noFill/>
        </p:spPr>
        <p:txBody>
          <a:bodyPr wrap="none" rtlCol="0">
            <a:spAutoFit/>
          </a:bodyPr>
          <a:lstStyle/>
          <a:p>
            <a:endParaRPr lang="fr-FR" sz="1800"/>
          </a:p>
        </p:txBody>
      </p:sp>
    </p:spTree>
    <p:extLst>
      <p:ext uri="{BB962C8B-B14F-4D97-AF65-F5344CB8AC3E}">
        <p14:creationId xmlns:p14="http://schemas.microsoft.com/office/powerpoint/2010/main" val="1867559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Sec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967E-D3B5-A124-6D7E-E2FEDB582E4D}"/>
              </a:ext>
            </a:extLst>
          </p:cNvPr>
          <p:cNvSpPr>
            <a:spLocks noGrp="1"/>
          </p:cNvSpPr>
          <p:nvPr>
            <p:ph type="ctrTitle" hasCustomPrompt="1"/>
          </p:nvPr>
        </p:nvSpPr>
        <p:spPr>
          <a:xfrm>
            <a:off x="334963" y="1764407"/>
            <a:ext cx="11485563"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Title on multiple lines if needed </a:t>
            </a:r>
            <a:r>
              <a:rPr kumimoji="0" lang="en-US" sz="5400" b="0" i="0" u="none" strike="noStrike" kern="1200" cap="none" spc="0" normalizeH="0" baseline="0" noProof="0">
                <a:ln>
                  <a:noFill/>
                </a:ln>
                <a:solidFill>
                  <a:srgbClr val="FF0000"/>
                </a:solidFill>
                <a:effectLst/>
                <a:uLnTx/>
                <a:uFillTx/>
                <a:latin typeface="Aptos Light" panose="020B0004020202020204" pitchFamily="34" charset="0"/>
                <a:ea typeface="+mj-ea"/>
                <a:cs typeface="+mj-cs"/>
              </a:rPr>
              <a:t>with red accent</a:t>
            </a:r>
            <a:endParaRPr lang="en-US"/>
          </a:p>
        </p:txBody>
      </p:sp>
      <p:cxnSp>
        <p:nvCxnSpPr>
          <p:cNvPr id="11" name="Straight Connector 10">
            <a:extLst>
              <a:ext uri="{FF2B5EF4-FFF2-40B4-BE49-F238E27FC236}">
                <a16:creationId xmlns:a16="http://schemas.microsoft.com/office/drawing/2014/main" id="{1FFCF45D-3547-88D8-CA01-9477FF514C4A}"/>
              </a:ext>
            </a:extLst>
          </p:cNvPr>
          <p:cNvCxnSpPr/>
          <p:nvPr userDrawn="1"/>
        </p:nvCxnSpPr>
        <p:spPr>
          <a:xfrm>
            <a:off x="334963" y="1376363"/>
            <a:ext cx="114855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F1AD8FC-0544-B7B2-11CE-58E235BDBE2F}"/>
              </a:ext>
            </a:extLst>
          </p:cNvPr>
          <p:cNvSpPr>
            <a:spLocks noGrp="1"/>
          </p:cNvSpPr>
          <p:nvPr>
            <p:ph type="body" sz="quarter" idx="13" hasCustomPrompt="1"/>
          </p:nvPr>
        </p:nvSpPr>
        <p:spPr>
          <a:xfrm>
            <a:off x="334964" y="296865"/>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3" name="ZoneTexte 2">
            <a:extLst>
              <a:ext uri="{FF2B5EF4-FFF2-40B4-BE49-F238E27FC236}">
                <a16:creationId xmlns:a16="http://schemas.microsoft.com/office/drawing/2014/main" id="{BFDDC315-4ABB-E61F-825B-35A88AE28C99}"/>
              </a:ext>
            </a:extLst>
          </p:cNvPr>
          <p:cNvSpPr txBox="1"/>
          <p:nvPr userDrawn="1"/>
        </p:nvSpPr>
        <p:spPr>
          <a:xfrm>
            <a:off x="1207365" y="692457"/>
            <a:ext cx="184731" cy="369332"/>
          </a:xfrm>
          <a:prstGeom prst="rect">
            <a:avLst/>
          </a:prstGeom>
          <a:noFill/>
        </p:spPr>
        <p:txBody>
          <a:bodyPr wrap="none" rtlCol="0">
            <a:spAutoFit/>
          </a:bodyPr>
          <a:lstStyle/>
          <a:p>
            <a:endParaRPr lang="fr-FR" sz="1800"/>
          </a:p>
        </p:txBody>
      </p:sp>
    </p:spTree>
    <p:extLst>
      <p:ext uri="{BB962C8B-B14F-4D97-AF65-F5344CB8AC3E}">
        <p14:creationId xmlns:p14="http://schemas.microsoft.com/office/powerpoint/2010/main" val="374323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 Sec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967E-D3B5-A124-6D7E-E2FEDB582E4D}"/>
              </a:ext>
            </a:extLst>
          </p:cNvPr>
          <p:cNvSpPr>
            <a:spLocks noGrp="1"/>
          </p:cNvSpPr>
          <p:nvPr>
            <p:ph type="ctrTitle" hasCustomPrompt="1"/>
          </p:nvPr>
        </p:nvSpPr>
        <p:spPr>
          <a:xfrm>
            <a:off x="334963" y="1764406"/>
            <a:ext cx="11485562"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Titre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sur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plusieurs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lignes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si</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nécessaire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a:ln>
                  <a:noFill/>
                </a:ln>
                <a:solidFill>
                  <a:srgbClr val="FF0000"/>
                </a:solidFill>
                <a:effectLst/>
                <a:uLnTx/>
                <a:uFillTx/>
                <a:latin typeface="Aptos Light" panose="020B0004020202020204" pitchFamily="34" charset="0"/>
                <a:ea typeface="+mj-ea"/>
                <a:cs typeface="+mj-cs"/>
              </a:rPr>
              <a:t>et accent rouge </a:t>
            </a:r>
            <a:endParaRPr lang="en-US"/>
          </a:p>
        </p:txBody>
      </p:sp>
      <p:cxnSp>
        <p:nvCxnSpPr>
          <p:cNvPr id="11" name="Straight Connector 10">
            <a:extLst>
              <a:ext uri="{FF2B5EF4-FFF2-40B4-BE49-F238E27FC236}">
                <a16:creationId xmlns:a16="http://schemas.microsoft.com/office/drawing/2014/main" id="{1FFCF45D-3547-88D8-CA01-9477FF514C4A}"/>
              </a:ext>
            </a:extLst>
          </p:cNvPr>
          <p:cNvCxnSpPr/>
          <p:nvPr userDrawn="1"/>
        </p:nvCxnSpPr>
        <p:spPr>
          <a:xfrm>
            <a:off x="334963" y="1376363"/>
            <a:ext cx="114855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F1AD8FC-0544-B7B2-11CE-58E235BDBE2F}"/>
              </a:ext>
            </a:extLst>
          </p:cNvPr>
          <p:cNvSpPr>
            <a:spLocks noGrp="1"/>
          </p:cNvSpPr>
          <p:nvPr>
            <p:ph type="body" sz="quarter" idx="13" hasCustomPrompt="1"/>
          </p:nvPr>
        </p:nvSpPr>
        <p:spPr>
          <a:xfrm>
            <a:off x="334963" y="296864"/>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3" name="ZoneTexte 2">
            <a:extLst>
              <a:ext uri="{FF2B5EF4-FFF2-40B4-BE49-F238E27FC236}">
                <a16:creationId xmlns:a16="http://schemas.microsoft.com/office/drawing/2014/main" id="{BFDDC315-4ABB-E61F-825B-35A88AE28C99}"/>
              </a:ext>
            </a:extLst>
          </p:cNvPr>
          <p:cNvSpPr txBox="1"/>
          <p:nvPr userDrawn="1"/>
        </p:nvSpPr>
        <p:spPr>
          <a:xfrm>
            <a:off x="1207363" y="692458"/>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552367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Section - image 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967E-D3B5-A124-6D7E-E2FEDB582E4D}"/>
              </a:ext>
            </a:extLst>
          </p:cNvPr>
          <p:cNvSpPr>
            <a:spLocks noGrp="1"/>
          </p:cNvSpPr>
          <p:nvPr>
            <p:ph type="ctrTitle" hasCustomPrompt="1"/>
          </p:nvPr>
        </p:nvSpPr>
        <p:spPr>
          <a:xfrm>
            <a:off x="334963" y="1764407"/>
            <a:ext cx="11485563"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lang="en-US" sz="5400"/>
              <a:t>Title on multiple lines if needed </a:t>
            </a:r>
            <a:r>
              <a:rPr lang="en-US" sz="5400">
                <a:solidFill>
                  <a:srgbClr val="FF0000"/>
                </a:solidFill>
              </a:rPr>
              <a:t>with red accent</a:t>
            </a:r>
            <a:endParaRPr lang="en-US"/>
          </a:p>
        </p:txBody>
      </p:sp>
      <p:cxnSp>
        <p:nvCxnSpPr>
          <p:cNvPr id="11" name="Straight Connector 10">
            <a:extLst>
              <a:ext uri="{FF2B5EF4-FFF2-40B4-BE49-F238E27FC236}">
                <a16:creationId xmlns:a16="http://schemas.microsoft.com/office/drawing/2014/main" id="{1FFCF45D-3547-88D8-CA01-9477FF514C4A}"/>
              </a:ext>
            </a:extLst>
          </p:cNvPr>
          <p:cNvCxnSpPr/>
          <p:nvPr userDrawn="1"/>
        </p:nvCxnSpPr>
        <p:spPr>
          <a:xfrm>
            <a:off x="334963" y="1376363"/>
            <a:ext cx="114855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F1AD8FC-0544-B7B2-11CE-58E235BDBE2F}"/>
              </a:ext>
            </a:extLst>
          </p:cNvPr>
          <p:cNvSpPr>
            <a:spLocks noGrp="1"/>
          </p:cNvSpPr>
          <p:nvPr>
            <p:ph type="body" sz="quarter" idx="13" hasCustomPrompt="1"/>
          </p:nvPr>
        </p:nvSpPr>
        <p:spPr>
          <a:xfrm>
            <a:off x="334964" y="296865"/>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5" name="Espace réservé pour une image  4">
            <a:extLst>
              <a:ext uri="{FF2B5EF4-FFF2-40B4-BE49-F238E27FC236}">
                <a16:creationId xmlns:a16="http://schemas.microsoft.com/office/drawing/2014/main" id="{5273CF40-1220-A4D5-E038-CD3C1A351D12}"/>
              </a:ext>
            </a:extLst>
          </p:cNvPr>
          <p:cNvSpPr>
            <a:spLocks noGrp="1"/>
          </p:cNvSpPr>
          <p:nvPr>
            <p:ph type="pic" sz="quarter" idx="14" hasCustomPrompt="1"/>
          </p:nvPr>
        </p:nvSpPr>
        <p:spPr>
          <a:xfrm>
            <a:off x="8189914" y="1597652"/>
            <a:ext cx="3630612" cy="2264736"/>
          </a:xfrm>
          <a:prstGeom prst="roundRect">
            <a:avLst>
              <a:gd name="adj" fmla="val 6358"/>
            </a:avLst>
          </a:prstGeom>
          <a:solidFill>
            <a:schemeClr val="accent5"/>
          </a:solidFill>
        </p:spPr>
        <p:txBody>
          <a:bodyPr anchor="ctr"/>
          <a:lstStyle>
            <a:lvl1pPr marL="0" indent="0" algn="ctr">
              <a:buNone/>
              <a:defRPr sz="1000"/>
            </a:lvl1pPr>
          </a:lstStyle>
          <a:p>
            <a:r>
              <a:rPr lang="fr-FR"/>
              <a:t>[insert image </a:t>
            </a:r>
            <a:r>
              <a:rPr lang="fr-FR" err="1"/>
              <a:t>here</a:t>
            </a:r>
            <a:r>
              <a:rPr lang="fr-FR"/>
              <a:t>]</a:t>
            </a:r>
          </a:p>
        </p:txBody>
      </p:sp>
    </p:spTree>
    <p:extLst>
      <p:ext uri="{BB962C8B-B14F-4D97-AF65-F5344CB8AC3E}">
        <p14:creationId xmlns:p14="http://schemas.microsoft.com/office/powerpoint/2010/main" val="1756228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Section - image 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
        <p:nvSpPr>
          <p:cNvPr id="2" name="Title 1">
            <a:extLst>
              <a:ext uri="{FF2B5EF4-FFF2-40B4-BE49-F238E27FC236}">
                <a16:creationId xmlns:a16="http://schemas.microsoft.com/office/drawing/2014/main" id="{8B2237AE-200B-4A04-22EE-B9D1A57221BF}"/>
              </a:ext>
            </a:extLst>
          </p:cNvPr>
          <p:cNvSpPr>
            <a:spLocks noGrp="1"/>
          </p:cNvSpPr>
          <p:nvPr>
            <p:ph type="ctrTitle" hasCustomPrompt="1"/>
          </p:nvPr>
        </p:nvSpPr>
        <p:spPr>
          <a:xfrm>
            <a:off x="334965" y="1764407"/>
            <a:ext cx="6698135"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lang="en-US" sz="5400"/>
              <a:t>Title on multiple lines if needed </a:t>
            </a:r>
            <a:r>
              <a:rPr lang="en-US" sz="5400">
                <a:solidFill>
                  <a:srgbClr val="FF0000"/>
                </a:solidFill>
              </a:rPr>
              <a:t>with red accent</a:t>
            </a:r>
            <a:endParaRPr lang="en-US"/>
          </a:p>
        </p:txBody>
      </p:sp>
      <p:cxnSp>
        <p:nvCxnSpPr>
          <p:cNvPr id="3" name="Straight Connector 10">
            <a:extLst>
              <a:ext uri="{FF2B5EF4-FFF2-40B4-BE49-F238E27FC236}">
                <a16:creationId xmlns:a16="http://schemas.microsoft.com/office/drawing/2014/main" id="{A75E0318-26FF-AC4E-3FBB-C21C81D76691}"/>
              </a:ext>
            </a:extLst>
          </p:cNvPr>
          <p:cNvCxnSpPr/>
          <p:nvPr userDrawn="1"/>
        </p:nvCxnSpPr>
        <p:spPr>
          <a:xfrm>
            <a:off x="334963" y="1376363"/>
            <a:ext cx="114855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12">
            <a:extLst>
              <a:ext uri="{FF2B5EF4-FFF2-40B4-BE49-F238E27FC236}">
                <a16:creationId xmlns:a16="http://schemas.microsoft.com/office/drawing/2014/main" id="{AA8AE7AC-CB03-83E7-5A32-58BD59383047}"/>
              </a:ext>
            </a:extLst>
          </p:cNvPr>
          <p:cNvSpPr>
            <a:spLocks noGrp="1"/>
          </p:cNvSpPr>
          <p:nvPr>
            <p:ph type="body" sz="quarter" idx="13" hasCustomPrompt="1"/>
          </p:nvPr>
        </p:nvSpPr>
        <p:spPr>
          <a:xfrm>
            <a:off x="334964" y="296865"/>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7" name="Espace réservé pour une image  4">
            <a:extLst>
              <a:ext uri="{FF2B5EF4-FFF2-40B4-BE49-F238E27FC236}">
                <a16:creationId xmlns:a16="http://schemas.microsoft.com/office/drawing/2014/main" id="{58A541D6-8F0F-69A7-9705-0185F15EC62D}"/>
              </a:ext>
            </a:extLst>
          </p:cNvPr>
          <p:cNvSpPr>
            <a:spLocks noGrp="1"/>
          </p:cNvSpPr>
          <p:nvPr>
            <p:ph type="pic" sz="quarter" idx="14" hasCustomPrompt="1"/>
          </p:nvPr>
        </p:nvSpPr>
        <p:spPr>
          <a:xfrm>
            <a:off x="7538936" y="1597652"/>
            <a:ext cx="4281589" cy="4963485"/>
          </a:xfrm>
          <a:prstGeom prst="roundRect">
            <a:avLst>
              <a:gd name="adj" fmla="val 3781"/>
            </a:avLst>
          </a:prstGeom>
          <a:solidFill>
            <a:schemeClr val="accent5"/>
          </a:solidFill>
        </p:spPr>
        <p:txBody>
          <a:bodyPr anchor="ctr"/>
          <a:lstStyle>
            <a:lvl1pPr marL="0" indent="0" algn="ctr">
              <a:buNone/>
              <a:defRPr sz="1000"/>
            </a:lvl1pPr>
          </a:lstStyle>
          <a:p>
            <a:r>
              <a:rPr lang="fr-FR"/>
              <a:t>[insert image </a:t>
            </a:r>
            <a:r>
              <a:rPr lang="fr-FR" err="1"/>
              <a:t>here</a:t>
            </a:r>
            <a:r>
              <a:rPr lang="fr-FR"/>
              <a:t>]</a:t>
            </a:r>
          </a:p>
        </p:txBody>
      </p:sp>
    </p:spTree>
    <p:extLst>
      <p:ext uri="{BB962C8B-B14F-4D97-AF65-F5344CB8AC3E}">
        <p14:creationId xmlns:p14="http://schemas.microsoft.com/office/powerpoint/2010/main" val="3743141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grey - Section - image 01">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EE0DA5B-1D99-3EFA-B6E0-FBB4D0F99041}"/>
              </a:ext>
            </a:extLst>
          </p:cNvPr>
          <p:cNvSpPr>
            <a:spLocks noGrp="1"/>
          </p:cNvSpPr>
          <p:nvPr>
            <p:ph type="ctrTitle" hasCustomPrompt="1"/>
          </p:nvPr>
        </p:nvSpPr>
        <p:spPr>
          <a:xfrm>
            <a:off x="334963" y="1764407"/>
            <a:ext cx="11485563"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Title on multiple lines if needed </a:t>
            </a:r>
            <a:r>
              <a:rPr kumimoji="0" lang="en-US" sz="5400" b="0" i="0" u="none" strike="noStrike" kern="1200" cap="none" spc="0" normalizeH="0" baseline="0" noProof="0">
                <a:ln>
                  <a:noFill/>
                </a:ln>
                <a:solidFill>
                  <a:srgbClr val="FF0000"/>
                </a:solidFill>
                <a:effectLst/>
                <a:uLnTx/>
                <a:uFillTx/>
                <a:latin typeface="Aptos Light" panose="020B0004020202020204" pitchFamily="34" charset="0"/>
                <a:ea typeface="+mj-ea"/>
                <a:cs typeface="+mj-cs"/>
              </a:rPr>
              <a:t>with red accent</a:t>
            </a:r>
            <a:endParaRPr lang="en-US"/>
          </a:p>
        </p:txBody>
      </p:sp>
      <p:cxnSp>
        <p:nvCxnSpPr>
          <p:cNvPr id="7" name="Straight Connector 10">
            <a:extLst>
              <a:ext uri="{FF2B5EF4-FFF2-40B4-BE49-F238E27FC236}">
                <a16:creationId xmlns:a16="http://schemas.microsoft.com/office/drawing/2014/main" id="{DF1462E5-F199-67FB-A5C9-0AA9D891A80B}"/>
              </a:ext>
            </a:extLst>
          </p:cNvPr>
          <p:cNvCxnSpPr/>
          <p:nvPr userDrawn="1"/>
        </p:nvCxnSpPr>
        <p:spPr>
          <a:xfrm>
            <a:off x="334963" y="1376363"/>
            <a:ext cx="114855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2">
            <a:extLst>
              <a:ext uri="{FF2B5EF4-FFF2-40B4-BE49-F238E27FC236}">
                <a16:creationId xmlns:a16="http://schemas.microsoft.com/office/drawing/2014/main" id="{6875708B-4966-C1BC-2FE4-31934766C770}"/>
              </a:ext>
            </a:extLst>
          </p:cNvPr>
          <p:cNvSpPr>
            <a:spLocks noGrp="1"/>
          </p:cNvSpPr>
          <p:nvPr>
            <p:ph type="body" sz="quarter" idx="13" hasCustomPrompt="1"/>
          </p:nvPr>
        </p:nvSpPr>
        <p:spPr>
          <a:xfrm>
            <a:off x="334964" y="296865"/>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9" name="Espace réservé pour une image  4">
            <a:extLst>
              <a:ext uri="{FF2B5EF4-FFF2-40B4-BE49-F238E27FC236}">
                <a16:creationId xmlns:a16="http://schemas.microsoft.com/office/drawing/2014/main" id="{C87EE6E3-BC6C-3188-B364-5F96B6566AAC}"/>
              </a:ext>
            </a:extLst>
          </p:cNvPr>
          <p:cNvSpPr>
            <a:spLocks noGrp="1"/>
          </p:cNvSpPr>
          <p:nvPr>
            <p:ph type="pic" sz="quarter" idx="14" hasCustomPrompt="1"/>
          </p:nvPr>
        </p:nvSpPr>
        <p:spPr>
          <a:xfrm>
            <a:off x="8189914" y="1597652"/>
            <a:ext cx="3630612" cy="2264736"/>
          </a:xfrm>
          <a:prstGeom prst="roundRect">
            <a:avLst>
              <a:gd name="adj" fmla="val 6788"/>
            </a:avLst>
          </a:prstGeom>
          <a:solidFill>
            <a:schemeClr val="accent5"/>
          </a:solidFill>
        </p:spPr>
        <p:txBody>
          <a:bodyPr anchor="ctr"/>
          <a:lstStyle>
            <a:lvl1pPr marL="0" indent="0" algn="ctr">
              <a:buNone/>
              <a:defRPr sz="1000"/>
            </a:lvl1pPr>
          </a:lstStyle>
          <a:p>
            <a:r>
              <a:rPr lang="fr-FR"/>
              <a:t>[insert image </a:t>
            </a:r>
            <a:r>
              <a:rPr lang="fr-FR" err="1"/>
              <a:t>here</a:t>
            </a:r>
            <a:r>
              <a:rPr lang="fr-FR"/>
              <a:t>]</a:t>
            </a:r>
          </a:p>
        </p:txBody>
      </p:sp>
    </p:spTree>
    <p:extLst>
      <p:ext uri="{BB962C8B-B14F-4D97-AF65-F5344CB8AC3E}">
        <p14:creationId xmlns:p14="http://schemas.microsoft.com/office/powerpoint/2010/main" val="1375101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grey - Section - image 02">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7E54F60-1D48-D508-8EFC-155A45C24F18}"/>
              </a:ext>
            </a:extLst>
          </p:cNvPr>
          <p:cNvSpPr>
            <a:spLocks noGrp="1"/>
          </p:cNvSpPr>
          <p:nvPr>
            <p:ph type="ctrTitle" hasCustomPrompt="1"/>
          </p:nvPr>
        </p:nvSpPr>
        <p:spPr>
          <a:xfrm>
            <a:off x="334965" y="1764407"/>
            <a:ext cx="6698135"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Title on multiple lines if needed </a:t>
            </a:r>
            <a:r>
              <a:rPr kumimoji="0" lang="en-US" sz="5400" b="0" i="0" u="none" strike="noStrike" kern="1200" cap="none" spc="0" normalizeH="0" baseline="0" noProof="0">
                <a:ln>
                  <a:noFill/>
                </a:ln>
                <a:solidFill>
                  <a:srgbClr val="FF0000"/>
                </a:solidFill>
                <a:effectLst/>
                <a:uLnTx/>
                <a:uFillTx/>
                <a:latin typeface="Aptos Light" panose="020B0004020202020204" pitchFamily="34" charset="0"/>
                <a:ea typeface="+mj-ea"/>
                <a:cs typeface="+mj-cs"/>
              </a:rPr>
              <a:t>with red accent</a:t>
            </a:r>
            <a:endParaRPr lang="en-US"/>
          </a:p>
        </p:txBody>
      </p:sp>
      <p:cxnSp>
        <p:nvCxnSpPr>
          <p:cNvPr id="10" name="Straight Connector 10">
            <a:extLst>
              <a:ext uri="{FF2B5EF4-FFF2-40B4-BE49-F238E27FC236}">
                <a16:creationId xmlns:a16="http://schemas.microsoft.com/office/drawing/2014/main" id="{D12C409D-5E83-6ED4-ED47-7FD4C35D32D8}"/>
              </a:ext>
            </a:extLst>
          </p:cNvPr>
          <p:cNvCxnSpPr/>
          <p:nvPr userDrawn="1"/>
        </p:nvCxnSpPr>
        <p:spPr>
          <a:xfrm>
            <a:off x="334963" y="1376363"/>
            <a:ext cx="114855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C1439BE7-3DB5-F056-C3FF-E4B68F9087FD}"/>
              </a:ext>
            </a:extLst>
          </p:cNvPr>
          <p:cNvSpPr>
            <a:spLocks noGrp="1"/>
          </p:cNvSpPr>
          <p:nvPr>
            <p:ph type="body" sz="quarter" idx="13" hasCustomPrompt="1"/>
          </p:nvPr>
        </p:nvSpPr>
        <p:spPr>
          <a:xfrm>
            <a:off x="334964" y="296865"/>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12" name="Espace réservé pour une image  4">
            <a:extLst>
              <a:ext uri="{FF2B5EF4-FFF2-40B4-BE49-F238E27FC236}">
                <a16:creationId xmlns:a16="http://schemas.microsoft.com/office/drawing/2014/main" id="{AA5A967A-015A-8626-1B3E-CD54567EF6E7}"/>
              </a:ext>
            </a:extLst>
          </p:cNvPr>
          <p:cNvSpPr>
            <a:spLocks noGrp="1"/>
          </p:cNvSpPr>
          <p:nvPr>
            <p:ph type="pic" sz="quarter" idx="14" hasCustomPrompt="1"/>
          </p:nvPr>
        </p:nvSpPr>
        <p:spPr>
          <a:xfrm>
            <a:off x="7538936" y="1597652"/>
            <a:ext cx="4281589" cy="4963485"/>
          </a:xfrm>
          <a:prstGeom prst="roundRect">
            <a:avLst>
              <a:gd name="adj" fmla="val 3781"/>
            </a:avLst>
          </a:prstGeom>
          <a:solidFill>
            <a:schemeClr val="accent5"/>
          </a:solidFill>
        </p:spPr>
        <p:txBody>
          <a:bodyPr anchor="ctr"/>
          <a:lstStyle>
            <a:lvl1pPr marL="0" indent="0" algn="ctr">
              <a:buNone/>
              <a:defRPr sz="1000"/>
            </a:lvl1pPr>
          </a:lstStyle>
          <a:p>
            <a:r>
              <a:rPr lang="fr-FR"/>
              <a:t>[insert image </a:t>
            </a:r>
            <a:r>
              <a:rPr lang="fr-FR" err="1"/>
              <a:t>here</a:t>
            </a:r>
            <a:r>
              <a:rPr lang="fr-FR"/>
              <a:t>]</a:t>
            </a:r>
          </a:p>
        </p:txBody>
      </p:sp>
    </p:spTree>
    <p:extLst>
      <p:ext uri="{BB962C8B-B14F-4D97-AF65-F5344CB8AC3E}">
        <p14:creationId xmlns:p14="http://schemas.microsoft.com/office/powerpoint/2010/main" val="2198291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Sub-Section">
    <p:bg>
      <p:bgPr>
        <a:solidFill>
          <a:schemeClr val="accent3"/>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E45669-2D09-5740-6371-F82517FDA4D9}"/>
              </a:ext>
            </a:extLst>
          </p:cNvPr>
          <p:cNvSpPr/>
          <p:nvPr userDrawn="1"/>
        </p:nvSpPr>
        <p:spPr>
          <a:xfrm>
            <a:off x="5168901" y="-1"/>
            <a:ext cx="5181599" cy="6858001"/>
          </a:xfrm>
          <a:prstGeom prst="rect">
            <a:avLst/>
          </a:prstGeom>
          <a:solidFill>
            <a:srgbClr val="C8E1F3"/>
          </a:solidFill>
          <a:ln w="12700" cap="flat" cmpd="sng" algn="ctr">
            <a:noFill/>
            <a:prstDash val="solid"/>
            <a:miter lim="800000"/>
          </a:ln>
          <a:effectLst>
            <a:outerShdw blurRad="317500" dist="609600" dir="5400000" sx="77000" sy="77000" algn="t" rotWithShape="0">
              <a:prstClr val="black">
                <a:alpha val="20000"/>
              </a:prstClr>
            </a:outerShdw>
          </a:effectLst>
        </p:spPr>
        <p:txBody>
          <a:bodyPr tIns="360000" bIns="90000" rtlCol="0" anchor="t" anchorCtr="0"/>
          <a:lstStyle/>
          <a:p>
            <a:pPr defTabSz="914377">
              <a:defRPr/>
            </a:pPr>
            <a:endParaRPr lang="en-US" sz="1400">
              <a:solidFill>
                <a:srgbClr val="212121"/>
              </a:solidFill>
              <a:latin typeface="Aptos" panose="020B0004020202020204" pitchFamily="34" charset="0"/>
              <a:cs typeface="Aparajita" panose="020B0604020202020204" pitchFamily="34" charset="0"/>
            </a:endParaRPr>
          </a:p>
        </p:txBody>
      </p:sp>
      <p:sp>
        <p:nvSpPr>
          <p:cNvPr id="2" name="Title 1">
            <a:extLst>
              <a:ext uri="{FF2B5EF4-FFF2-40B4-BE49-F238E27FC236}">
                <a16:creationId xmlns:a16="http://schemas.microsoft.com/office/drawing/2014/main" id="{45CD967E-D3B5-A124-6D7E-E2FEDB582E4D}"/>
              </a:ext>
            </a:extLst>
          </p:cNvPr>
          <p:cNvSpPr>
            <a:spLocks noGrp="1"/>
          </p:cNvSpPr>
          <p:nvPr>
            <p:ph type="ctrTitle" hasCustomPrompt="1"/>
          </p:nvPr>
        </p:nvSpPr>
        <p:spPr>
          <a:xfrm>
            <a:off x="334963" y="1764407"/>
            <a:ext cx="11485563" cy="4796732"/>
          </a:xfrm>
          <a:prstGeom prst="rect">
            <a:avLst/>
          </a:prstGeom>
        </p:spPr>
        <p:txBody>
          <a:bodyPr anchor="b">
            <a:noAutofit/>
          </a:bodyPr>
          <a:lstStyle>
            <a:lvl1pPr marL="0" indent="0" algn="l">
              <a:buFont typeface="+mj-lt"/>
              <a:buNone/>
              <a:defRPr sz="5400" b="0" i="0">
                <a:solidFill>
                  <a:schemeClr val="tx1"/>
                </a:solidFill>
                <a:latin typeface="Aptos Light" panose="020B0004020202020204" pitchFamily="34" charset="0"/>
              </a:defRPr>
            </a:lvl1pPr>
          </a:lstStyle>
          <a:p>
            <a:r>
              <a:rPr lang="en-US" sz="5400"/>
              <a:t>Title on multiple lines if needed </a:t>
            </a:r>
            <a:r>
              <a:rPr lang="en-US" sz="5400">
                <a:solidFill>
                  <a:srgbClr val="FF0000"/>
                </a:solidFill>
              </a:rPr>
              <a:t>with red accent</a:t>
            </a:r>
            <a:endParaRPr lang="en-US"/>
          </a:p>
        </p:txBody>
      </p:sp>
      <p:cxnSp>
        <p:nvCxnSpPr>
          <p:cNvPr id="11" name="Straight Connector 10">
            <a:extLst>
              <a:ext uri="{FF2B5EF4-FFF2-40B4-BE49-F238E27FC236}">
                <a16:creationId xmlns:a16="http://schemas.microsoft.com/office/drawing/2014/main" id="{1FFCF45D-3547-88D8-CA01-9477FF514C4A}"/>
              </a:ext>
            </a:extLst>
          </p:cNvPr>
          <p:cNvCxnSpPr/>
          <p:nvPr userDrawn="1"/>
        </p:nvCxnSpPr>
        <p:spPr>
          <a:xfrm>
            <a:off x="334963" y="1376363"/>
            <a:ext cx="1148556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F1AD8FC-0544-B7B2-11CE-58E235BDBE2F}"/>
              </a:ext>
            </a:extLst>
          </p:cNvPr>
          <p:cNvSpPr>
            <a:spLocks noGrp="1"/>
          </p:cNvSpPr>
          <p:nvPr>
            <p:ph type="body" sz="quarter" idx="13" hasCustomPrompt="1"/>
          </p:nvPr>
        </p:nvSpPr>
        <p:spPr>
          <a:xfrm>
            <a:off x="334964" y="296865"/>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1.1</a:t>
            </a:r>
          </a:p>
        </p:txBody>
      </p:sp>
    </p:spTree>
    <p:extLst>
      <p:ext uri="{BB962C8B-B14F-4D97-AF65-F5344CB8AC3E}">
        <p14:creationId xmlns:p14="http://schemas.microsoft.com/office/powerpoint/2010/main" val="125216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dy - Whi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
        <p:nvSpPr>
          <p:cNvPr id="32" name="Text Placeholder 31">
            <a:extLst>
              <a:ext uri="{FF2B5EF4-FFF2-40B4-BE49-F238E27FC236}">
                <a16:creationId xmlns:a16="http://schemas.microsoft.com/office/drawing/2014/main" id="{00E3E7AB-7AD8-049D-30C3-8C0313A00D20}"/>
              </a:ext>
            </a:extLst>
          </p:cNvPr>
          <p:cNvSpPr>
            <a:spLocks noGrp="1"/>
          </p:cNvSpPr>
          <p:nvPr>
            <p:ph type="body" sz="quarter" idx="13" hasCustomPrompt="1"/>
          </p:nvPr>
        </p:nvSpPr>
        <p:spPr>
          <a:xfrm>
            <a:off x="334963" y="1016001"/>
            <a:ext cx="5761037" cy="360363"/>
          </a:xfrm>
          <a:prstGeom prst="rect">
            <a:avLst/>
          </a:prstGeom>
        </p:spPr>
        <p:txBody>
          <a:bodyPr/>
          <a:lstStyle>
            <a:lvl1pPr marL="0" indent="0">
              <a:buNone/>
              <a:defRPr sz="1400">
                <a:solidFill>
                  <a:schemeClr val="bg1">
                    <a:lumMod val="50000"/>
                  </a:schemeClr>
                </a:solidFill>
              </a:defRPr>
            </a:lvl1pPr>
            <a:lvl2pPr marL="457189" indent="0">
              <a:buNone/>
              <a:defRPr/>
            </a:lvl2pPr>
          </a:lstStyle>
          <a:p>
            <a:pPr lvl="0"/>
            <a:r>
              <a:rPr lang="en-US"/>
              <a:t>Sub-title</a:t>
            </a:r>
          </a:p>
        </p:txBody>
      </p:sp>
      <p:sp>
        <p:nvSpPr>
          <p:cNvPr id="36" name="Text Placeholder 35">
            <a:extLst>
              <a:ext uri="{FF2B5EF4-FFF2-40B4-BE49-F238E27FC236}">
                <a16:creationId xmlns:a16="http://schemas.microsoft.com/office/drawing/2014/main" id="{F1FF98B2-C17B-2623-F7F6-10DD9F4B8813}"/>
              </a:ext>
            </a:extLst>
          </p:cNvPr>
          <p:cNvSpPr>
            <a:spLocks noGrp="1"/>
          </p:cNvSpPr>
          <p:nvPr>
            <p:ph type="body" sz="quarter" idx="14" hasCustomPrompt="1"/>
          </p:nvPr>
        </p:nvSpPr>
        <p:spPr>
          <a:xfrm>
            <a:off x="334963" y="657226"/>
            <a:ext cx="8742363" cy="358775"/>
          </a:xfrm>
          <a:prstGeom prst="rect">
            <a:avLst/>
          </a:prstGeom>
        </p:spPr>
        <p:txBody>
          <a:bodyPr/>
          <a:lstStyle>
            <a:lvl1pPr marL="0" indent="0">
              <a:buNone/>
              <a:defRPr sz="2000"/>
            </a:lvl1pPr>
            <a:lvl2pPr marL="457189" indent="0">
              <a:buNone/>
              <a:defRPr/>
            </a:lvl2pPr>
            <a:lvl3pPr marL="914377" indent="0">
              <a:buNone/>
              <a:defRPr/>
            </a:lvl3pPr>
            <a:lvl4pPr marL="1371566" indent="0">
              <a:buNone/>
              <a:defRPr/>
            </a:lvl4pPr>
            <a:lvl5pPr marL="1828754" indent="0">
              <a:buNone/>
              <a:defRPr/>
            </a:lvl5pPr>
          </a:lstStyle>
          <a:p>
            <a:pPr lvl="0"/>
            <a:r>
              <a:rPr lang="en-US"/>
              <a:t>Title of slide</a:t>
            </a:r>
          </a:p>
        </p:txBody>
      </p:sp>
      <p:pic>
        <p:nvPicPr>
          <p:cNvPr id="5" name="Image 4">
            <a:extLst>
              <a:ext uri="{FF2B5EF4-FFF2-40B4-BE49-F238E27FC236}">
                <a16:creationId xmlns:a16="http://schemas.microsoft.com/office/drawing/2014/main" id="{5A2353BF-9923-B800-DA49-B02C924728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4486" y="292982"/>
            <a:ext cx="797479" cy="430919"/>
          </a:xfrm>
          <a:prstGeom prst="rect">
            <a:avLst/>
          </a:prstGeom>
          <a:effectLst/>
        </p:spPr>
      </p:pic>
      <p:sp>
        <p:nvSpPr>
          <p:cNvPr id="2" name="Title 1">
            <a:extLst>
              <a:ext uri="{FF2B5EF4-FFF2-40B4-BE49-F238E27FC236}">
                <a16:creationId xmlns:a16="http://schemas.microsoft.com/office/drawing/2014/main" id="{F2E0505B-3C6D-42D1-A3DD-74312B3BFC5A}"/>
              </a:ext>
            </a:extLst>
          </p:cNvPr>
          <p:cNvSpPr>
            <a:spLocks noGrp="1"/>
          </p:cNvSpPr>
          <p:nvPr>
            <p:ph type="title" hasCustomPrompt="1"/>
          </p:nvPr>
        </p:nvSpPr>
        <p:spPr>
          <a:xfrm>
            <a:off x="334965" y="301658"/>
            <a:ext cx="3080972" cy="259558"/>
          </a:xfrm>
          <a:prstGeom prst="rect">
            <a:avLst/>
          </a:prstGeom>
          <a:solidFill>
            <a:schemeClr val="bg1"/>
          </a:solidFill>
        </p:spPr>
        <p:txBody>
          <a:bodyPr wrap="square" anchor="t">
            <a:spAutoFit/>
          </a:bodyPr>
          <a:lstStyle>
            <a:lvl1pPr>
              <a:defRPr sz="1200">
                <a:solidFill>
                  <a:schemeClr val="bg1">
                    <a:lumMod val="50000"/>
                  </a:schemeClr>
                </a:solidFill>
                <a:latin typeface="Aptos" panose="020B0004020202020204" pitchFamily="34" charset="0"/>
              </a:defRPr>
            </a:lvl1pPr>
          </a:lstStyle>
          <a:p>
            <a:r>
              <a:rPr lang="en-US"/>
              <a:t>Section title [This box automatically resizes]</a:t>
            </a:r>
          </a:p>
        </p:txBody>
      </p:sp>
    </p:spTree>
    <p:extLst>
      <p:ext uri="{BB962C8B-B14F-4D97-AF65-F5344CB8AC3E}">
        <p14:creationId xmlns:p14="http://schemas.microsoft.com/office/powerpoint/2010/main" val="3222009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ody - Whi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
        <p:nvSpPr>
          <p:cNvPr id="32" name="Text Placeholder 31">
            <a:extLst>
              <a:ext uri="{FF2B5EF4-FFF2-40B4-BE49-F238E27FC236}">
                <a16:creationId xmlns:a16="http://schemas.microsoft.com/office/drawing/2014/main" id="{00E3E7AB-7AD8-049D-30C3-8C0313A00D20}"/>
              </a:ext>
            </a:extLst>
          </p:cNvPr>
          <p:cNvSpPr>
            <a:spLocks noGrp="1"/>
          </p:cNvSpPr>
          <p:nvPr>
            <p:ph type="body" sz="quarter" idx="13" hasCustomPrompt="1"/>
          </p:nvPr>
        </p:nvSpPr>
        <p:spPr>
          <a:xfrm>
            <a:off x="334963" y="1016001"/>
            <a:ext cx="5761037" cy="360363"/>
          </a:xfrm>
          <a:prstGeom prst="rect">
            <a:avLst/>
          </a:prstGeom>
        </p:spPr>
        <p:txBody>
          <a:bodyPr/>
          <a:lstStyle>
            <a:lvl1pPr marL="0" indent="0">
              <a:buNone/>
              <a:defRPr sz="1400">
                <a:solidFill>
                  <a:schemeClr val="bg1">
                    <a:lumMod val="50000"/>
                  </a:schemeClr>
                </a:solidFill>
              </a:defRPr>
            </a:lvl1pPr>
            <a:lvl2pPr marL="457189" indent="0">
              <a:buNone/>
              <a:defRPr/>
            </a:lvl2pPr>
          </a:lstStyle>
          <a:p>
            <a:pPr lvl="0"/>
            <a:r>
              <a:rPr lang="en-US"/>
              <a:t>Sub-title</a:t>
            </a:r>
          </a:p>
        </p:txBody>
      </p:sp>
      <p:sp>
        <p:nvSpPr>
          <p:cNvPr id="36" name="Text Placeholder 35">
            <a:extLst>
              <a:ext uri="{FF2B5EF4-FFF2-40B4-BE49-F238E27FC236}">
                <a16:creationId xmlns:a16="http://schemas.microsoft.com/office/drawing/2014/main" id="{F1FF98B2-C17B-2623-F7F6-10DD9F4B8813}"/>
              </a:ext>
            </a:extLst>
          </p:cNvPr>
          <p:cNvSpPr>
            <a:spLocks noGrp="1"/>
          </p:cNvSpPr>
          <p:nvPr>
            <p:ph type="body" sz="quarter" idx="14" hasCustomPrompt="1"/>
          </p:nvPr>
        </p:nvSpPr>
        <p:spPr>
          <a:xfrm>
            <a:off x="334963" y="657226"/>
            <a:ext cx="8742363" cy="358775"/>
          </a:xfrm>
          <a:prstGeom prst="rect">
            <a:avLst/>
          </a:prstGeom>
        </p:spPr>
        <p:txBody>
          <a:bodyPr/>
          <a:lstStyle>
            <a:lvl1pPr marL="0" indent="0">
              <a:buNone/>
              <a:defRPr sz="2000"/>
            </a:lvl1pPr>
            <a:lvl2pPr marL="457189" indent="0">
              <a:buNone/>
              <a:defRPr/>
            </a:lvl2pPr>
            <a:lvl3pPr marL="914377" indent="0">
              <a:buNone/>
              <a:defRPr/>
            </a:lvl3pPr>
            <a:lvl4pPr marL="1371566" indent="0">
              <a:buNone/>
              <a:defRPr/>
            </a:lvl4pPr>
            <a:lvl5pPr marL="1828754" indent="0">
              <a:buNone/>
              <a:defRPr/>
            </a:lvl5pPr>
          </a:lstStyle>
          <a:p>
            <a:pPr lvl="0"/>
            <a:r>
              <a:rPr lang="en-US"/>
              <a:t>Title of slide</a:t>
            </a:r>
          </a:p>
        </p:txBody>
      </p:sp>
      <p:sp>
        <p:nvSpPr>
          <p:cNvPr id="2" name="Title 1">
            <a:extLst>
              <a:ext uri="{FF2B5EF4-FFF2-40B4-BE49-F238E27FC236}">
                <a16:creationId xmlns:a16="http://schemas.microsoft.com/office/drawing/2014/main" id="{F2E0505B-3C6D-42D1-A3DD-74312B3BFC5A}"/>
              </a:ext>
            </a:extLst>
          </p:cNvPr>
          <p:cNvSpPr>
            <a:spLocks noGrp="1"/>
          </p:cNvSpPr>
          <p:nvPr>
            <p:ph type="title" hasCustomPrompt="1"/>
          </p:nvPr>
        </p:nvSpPr>
        <p:spPr>
          <a:xfrm>
            <a:off x="334965" y="301658"/>
            <a:ext cx="3080972" cy="259558"/>
          </a:xfrm>
          <a:prstGeom prst="rect">
            <a:avLst/>
          </a:prstGeom>
          <a:solidFill>
            <a:schemeClr val="bg1"/>
          </a:solidFill>
        </p:spPr>
        <p:txBody>
          <a:bodyPr wrap="square" anchor="t">
            <a:spAutoFit/>
          </a:bodyPr>
          <a:lstStyle>
            <a:lvl1pPr>
              <a:defRPr sz="1200">
                <a:solidFill>
                  <a:schemeClr val="bg1">
                    <a:lumMod val="50000"/>
                  </a:schemeClr>
                </a:solidFill>
                <a:latin typeface="Aptos" panose="020B0004020202020204" pitchFamily="34" charset="0"/>
              </a:defRPr>
            </a:lvl1pPr>
          </a:lstStyle>
          <a:p>
            <a:r>
              <a:rPr lang="en-US"/>
              <a:t>Section title [This box automatically resizes]</a:t>
            </a:r>
          </a:p>
        </p:txBody>
      </p:sp>
    </p:spTree>
    <p:extLst>
      <p:ext uri="{BB962C8B-B14F-4D97-AF65-F5344CB8AC3E}">
        <p14:creationId xmlns:p14="http://schemas.microsoft.com/office/powerpoint/2010/main" val="2823176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dy - Grey">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
        <p:nvSpPr>
          <p:cNvPr id="32" name="Text Placeholder 31">
            <a:extLst>
              <a:ext uri="{FF2B5EF4-FFF2-40B4-BE49-F238E27FC236}">
                <a16:creationId xmlns:a16="http://schemas.microsoft.com/office/drawing/2014/main" id="{00E3E7AB-7AD8-049D-30C3-8C0313A00D20}"/>
              </a:ext>
            </a:extLst>
          </p:cNvPr>
          <p:cNvSpPr>
            <a:spLocks noGrp="1"/>
          </p:cNvSpPr>
          <p:nvPr>
            <p:ph type="body" sz="quarter" idx="13" hasCustomPrompt="1"/>
          </p:nvPr>
        </p:nvSpPr>
        <p:spPr>
          <a:xfrm>
            <a:off x="334963" y="1016001"/>
            <a:ext cx="5761037" cy="360363"/>
          </a:xfrm>
          <a:prstGeom prst="rect">
            <a:avLst/>
          </a:prstGeom>
        </p:spPr>
        <p:txBody>
          <a:bodyPr/>
          <a:lstStyle>
            <a:lvl1pPr marL="0" indent="0">
              <a:buNone/>
              <a:defRPr sz="1400">
                <a:solidFill>
                  <a:schemeClr val="bg1">
                    <a:lumMod val="50000"/>
                  </a:schemeClr>
                </a:solidFill>
              </a:defRPr>
            </a:lvl1pPr>
            <a:lvl2pPr marL="457189" indent="0">
              <a:buNone/>
              <a:defRPr/>
            </a:lvl2pPr>
          </a:lstStyle>
          <a:p>
            <a:pPr lvl="0"/>
            <a:r>
              <a:rPr lang="en-US"/>
              <a:t>Sub-title</a:t>
            </a:r>
          </a:p>
        </p:txBody>
      </p:sp>
      <p:sp>
        <p:nvSpPr>
          <p:cNvPr id="36" name="Text Placeholder 35">
            <a:extLst>
              <a:ext uri="{FF2B5EF4-FFF2-40B4-BE49-F238E27FC236}">
                <a16:creationId xmlns:a16="http://schemas.microsoft.com/office/drawing/2014/main" id="{F1FF98B2-C17B-2623-F7F6-10DD9F4B8813}"/>
              </a:ext>
            </a:extLst>
          </p:cNvPr>
          <p:cNvSpPr>
            <a:spLocks noGrp="1"/>
          </p:cNvSpPr>
          <p:nvPr>
            <p:ph type="body" sz="quarter" idx="14" hasCustomPrompt="1"/>
          </p:nvPr>
        </p:nvSpPr>
        <p:spPr>
          <a:xfrm>
            <a:off x="334963" y="657226"/>
            <a:ext cx="8742363" cy="358775"/>
          </a:xfrm>
          <a:prstGeom prst="rect">
            <a:avLst/>
          </a:prstGeom>
        </p:spPr>
        <p:txBody>
          <a:bodyPr/>
          <a:lstStyle>
            <a:lvl1pPr marL="0" indent="0">
              <a:buNone/>
              <a:defRPr sz="2000"/>
            </a:lvl1pPr>
            <a:lvl2pPr marL="457189" indent="0">
              <a:buNone/>
              <a:defRPr/>
            </a:lvl2pPr>
            <a:lvl3pPr marL="914377" indent="0">
              <a:buNone/>
              <a:defRPr/>
            </a:lvl3pPr>
            <a:lvl4pPr marL="1371566" indent="0">
              <a:buNone/>
              <a:defRPr/>
            </a:lvl4pPr>
            <a:lvl5pPr marL="1828754" indent="0">
              <a:buNone/>
              <a:defRPr/>
            </a:lvl5pPr>
          </a:lstStyle>
          <a:p>
            <a:pPr lvl="0"/>
            <a:r>
              <a:rPr lang="en-US"/>
              <a:t>Title of slide</a:t>
            </a:r>
          </a:p>
        </p:txBody>
      </p:sp>
      <p:pic>
        <p:nvPicPr>
          <p:cNvPr id="5" name="Image 4">
            <a:extLst>
              <a:ext uri="{FF2B5EF4-FFF2-40B4-BE49-F238E27FC236}">
                <a16:creationId xmlns:a16="http://schemas.microsoft.com/office/drawing/2014/main" id="{5A2353BF-9923-B800-DA49-B02C924728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4486" y="292982"/>
            <a:ext cx="797479" cy="430919"/>
          </a:xfrm>
          <a:prstGeom prst="rect">
            <a:avLst/>
          </a:prstGeom>
          <a:effectLst/>
        </p:spPr>
      </p:pic>
      <p:cxnSp>
        <p:nvCxnSpPr>
          <p:cNvPr id="7" name="Straight Connector 4">
            <a:extLst>
              <a:ext uri="{FF2B5EF4-FFF2-40B4-BE49-F238E27FC236}">
                <a16:creationId xmlns:a16="http://schemas.microsoft.com/office/drawing/2014/main" id="{C86731A1-B5FE-2D9A-6DD1-9C0DF2BFCE2B}"/>
              </a:ext>
            </a:extLst>
          </p:cNvPr>
          <p:cNvCxnSpPr>
            <a:cxnSpLocks/>
          </p:cNvCxnSpPr>
          <p:nvPr userDrawn="1"/>
        </p:nvCxnSpPr>
        <p:spPr>
          <a:xfrm>
            <a:off x="1148522" y="424316"/>
            <a:ext cx="9786180" cy="0"/>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2E0505B-3C6D-42D1-A3DD-74312B3BFC5A}"/>
              </a:ext>
            </a:extLst>
          </p:cNvPr>
          <p:cNvSpPr>
            <a:spLocks noGrp="1"/>
          </p:cNvSpPr>
          <p:nvPr>
            <p:ph type="title" hasCustomPrompt="1"/>
          </p:nvPr>
        </p:nvSpPr>
        <p:spPr>
          <a:xfrm>
            <a:off x="334965" y="301658"/>
            <a:ext cx="2272516" cy="425758"/>
          </a:xfrm>
          <a:prstGeom prst="rect">
            <a:avLst/>
          </a:prstGeom>
          <a:solidFill>
            <a:schemeClr val="accent3"/>
          </a:solidFill>
        </p:spPr>
        <p:txBody>
          <a:bodyPr wrap="square" anchor="t">
            <a:spAutoFit/>
          </a:bodyPr>
          <a:lstStyle>
            <a:lvl1pPr>
              <a:defRPr sz="1200">
                <a:solidFill>
                  <a:schemeClr val="bg1">
                    <a:lumMod val="50000"/>
                  </a:schemeClr>
                </a:solidFill>
                <a:latin typeface="Aptos" panose="020B0004020202020204" pitchFamily="34" charset="0"/>
              </a:defRPr>
            </a:lvl1pPr>
          </a:lstStyle>
          <a:p>
            <a:r>
              <a:rPr lang="en-US"/>
              <a:t>Section title [This box automatically resizes]</a:t>
            </a:r>
          </a:p>
        </p:txBody>
      </p:sp>
    </p:spTree>
    <p:extLst>
      <p:ext uri="{BB962C8B-B14F-4D97-AF65-F5344CB8AC3E}">
        <p14:creationId xmlns:p14="http://schemas.microsoft.com/office/powerpoint/2010/main" val="23770769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branded - Bod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
        <p:nvSpPr>
          <p:cNvPr id="32" name="Text Placeholder 31">
            <a:extLst>
              <a:ext uri="{FF2B5EF4-FFF2-40B4-BE49-F238E27FC236}">
                <a16:creationId xmlns:a16="http://schemas.microsoft.com/office/drawing/2014/main" id="{00E3E7AB-7AD8-049D-30C3-8C0313A00D20}"/>
              </a:ext>
            </a:extLst>
          </p:cNvPr>
          <p:cNvSpPr>
            <a:spLocks noGrp="1"/>
          </p:cNvSpPr>
          <p:nvPr>
            <p:ph type="body" sz="quarter" idx="13" hasCustomPrompt="1"/>
          </p:nvPr>
        </p:nvSpPr>
        <p:spPr>
          <a:xfrm>
            <a:off x="334963" y="1016001"/>
            <a:ext cx="5761037" cy="360363"/>
          </a:xfrm>
          <a:prstGeom prst="rect">
            <a:avLst/>
          </a:prstGeom>
        </p:spPr>
        <p:txBody>
          <a:bodyPr/>
          <a:lstStyle>
            <a:lvl1pPr marL="0" indent="0">
              <a:buNone/>
              <a:defRPr sz="1400">
                <a:solidFill>
                  <a:schemeClr val="bg1">
                    <a:lumMod val="50000"/>
                  </a:schemeClr>
                </a:solidFill>
              </a:defRPr>
            </a:lvl1pPr>
            <a:lvl2pPr marL="457189" indent="0">
              <a:buNone/>
              <a:defRPr/>
            </a:lvl2pPr>
          </a:lstStyle>
          <a:p>
            <a:pPr lvl="0"/>
            <a:r>
              <a:rPr lang="en-US"/>
              <a:t>Sub-title</a:t>
            </a:r>
          </a:p>
        </p:txBody>
      </p:sp>
      <p:sp>
        <p:nvSpPr>
          <p:cNvPr id="36" name="Text Placeholder 35">
            <a:extLst>
              <a:ext uri="{FF2B5EF4-FFF2-40B4-BE49-F238E27FC236}">
                <a16:creationId xmlns:a16="http://schemas.microsoft.com/office/drawing/2014/main" id="{F1FF98B2-C17B-2623-F7F6-10DD9F4B8813}"/>
              </a:ext>
            </a:extLst>
          </p:cNvPr>
          <p:cNvSpPr>
            <a:spLocks noGrp="1"/>
          </p:cNvSpPr>
          <p:nvPr>
            <p:ph type="body" sz="quarter" idx="14" hasCustomPrompt="1"/>
          </p:nvPr>
        </p:nvSpPr>
        <p:spPr>
          <a:xfrm>
            <a:off x="334963" y="657226"/>
            <a:ext cx="8742363" cy="358775"/>
          </a:xfrm>
          <a:prstGeom prst="rect">
            <a:avLst/>
          </a:prstGeom>
        </p:spPr>
        <p:txBody>
          <a:bodyPr/>
          <a:lstStyle>
            <a:lvl1pPr marL="0" indent="0">
              <a:buNone/>
              <a:defRPr sz="2000"/>
            </a:lvl1pPr>
            <a:lvl2pPr marL="457189" indent="0">
              <a:buNone/>
              <a:defRPr/>
            </a:lvl2pPr>
            <a:lvl3pPr marL="914377" indent="0">
              <a:buNone/>
              <a:defRPr/>
            </a:lvl3pPr>
            <a:lvl4pPr marL="1371566" indent="0">
              <a:buNone/>
              <a:defRPr/>
            </a:lvl4pPr>
            <a:lvl5pPr marL="1828754" indent="0">
              <a:buNone/>
              <a:defRPr/>
            </a:lvl5pPr>
          </a:lstStyle>
          <a:p>
            <a:pPr lvl="0"/>
            <a:r>
              <a:rPr lang="en-US"/>
              <a:t>Title of slide</a:t>
            </a:r>
          </a:p>
        </p:txBody>
      </p:sp>
      <p:pic>
        <p:nvPicPr>
          <p:cNvPr id="5" name="Image 4">
            <a:extLst>
              <a:ext uri="{FF2B5EF4-FFF2-40B4-BE49-F238E27FC236}">
                <a16:creationId xmlns:a16="http://schemas.microsoft.com/office/drawing/2014/main" id="{5A2353BF-9923-B800-DA49-B02C924728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216525" y="296863"/>
            <a:ext cx="797479" cy="430919"/>
          </a:xfrm>
          <a:prstGeom prst="rect">
            <a:avLst/>
          </a:prstGeom>
          <a:effectLst/>
        </p:spPr>
      </p:pic>
      <p:cxnSp>
        <p:nvCxnSpPr>
          <p:cNvPr id="7" name="Straight Connector 4">
            <a:extLst>
              <a:ext uri="{FF2B5EF4-FFF2-40B4-BE49-F238E27FC236}">
                <a16:creationId xmlns:a16="http://schemas.microsoft.com/office/drawing/2014/main" id="{C86731A1-B5FE-2D9A-6DD1-9C0DF2BFCE2B}"/>
              </a:ext>
            </a:extLst>
          </p:cNvPr>
          <p:cNvCxnSpPr>
            <a:cxnSpLocks/>
          </p:cNvCxnSpPr>
          <p:nvPr userDrawn="1"/>
        </p:nvCxnSpPr>
        <p:spPr>
          <a:xfrm>
            <a:off x="825501" y="424316"/>
            <a:ext cx="8013700" cy="0"/>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2E0505B-3C6D-42D1-A3DD-74312B3BFC5A}"/>
              </a:ext>
            </a:extLst>
          </p:cNvPr>
          <p:cNvSpPr>
            <a:spLocks noGrp="1"/>
          </p:cNvSpPr>
          <p:nvPr>
            <p:ph type="title" hasCustomPrompt="1"/>
          </p:nvPr>
        </p:nvSpPr>
        <p:spPr>
          <a:xfrm>
            <a:off x="334965" y="301658"/>
            <a:ext cx="3080972" cy="259558"/>
          </a:xfrm>
          <a:prstGeom prst="rect">
            <a:avLst/>
          </a:prstGeom>
          <a:solidFill>
            <a:schemeClr val="bg1"/>
          </a:solidFill>
        </p:spPr>
        <p:txBody>
          <a:bodyPr wrap="square" anchor="t">
            <a:spAutoFit/>
          </a:bodyPr>
          <a:lstStyle>
            <a:lvl1pPr>
              <a:defRPr sz="1200">
                <a:solidFill>
                  <a:schemeClr val="bg1">
                    <a:lumMod val="50000"/>
                  </a:schemeClr>
                </a:solidFill>
                <a:latin typeface="Aptos" panose="020B0004020202020204" pitchFamily="34" charset="0"/>
              </a:defRPr>
            </a:lvl1pPr>
          </a:lstStyle>
          <a:p>
            <a:r>
              <a:rPr lang="en-US"/>
              <a:t>Section title [This box automatically resizes]</a:t>
            </a:r>
          </a:p>
        </p:txBody>
      </p:sp>
      <p:pic>
        <p:nvPicPr>
          <p:cNvPr id="4" name="Picture 4" descr="Nespresso Logo PNG Transparent &amp; SVG Vector - Freebie Supply">
            <a:extLst>
              <a:ext uri="{FF2B5EF4-FFF2-40B4-BE49-F238E27FC236}">
                <a16:creationId xmlns:a16="http://schemas.microsoft.com/office/drawing/2014/main" id="{D5F0AF37-AED7-9366-EA1F-6B57C59F10A0}"/>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9712" b="37326"/>
          <a:stretch/>
        </p:blipFill>
        <p:spPr bwMode="auto">
          <a:xfrm>
            <a:off x="10127225" y="239990"/>
            <a:ext cx="1817024" cy="41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607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Tree>
    <p:extLst>
      <p:ext uri="{BB962C8B-B14F-4D97-AF65-F5344CB8AC3E}">
        <p14:creationId xmlns:p14="http://schemas.microsoft.com/office/powerpoint/2010/main" val="172095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Section - image 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967E-D3B5-A124-6D7E-E2FEDB582E4D}"/>
              </a:ext>
            </a:extLst>
          </p:cNvPr>
          <p:cNvSpPr>
            <a:spLocks noGrp="1"/>
          </p:cNvSpPr>
          <p:nvPr>
            <p:ph type="ctrTitle" hasCustomPrompt="1"/>
          </p:nvPr>
        </p:nvSpPr>
        <p:spPr>
          <a:xfrm>
            <a:off x="334963" y="1764406"/>
            <a:ext cx="11485562"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Titre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sur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plusieurs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lignes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si</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nécessaire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a:ln>
                  <a:noFill/>
                </a:ln>
                <a:solidFill>
                  <a:srgbClr val="FF0000"/>
                </a:solidFill>
                <a:effectLst/>
                <a:uLnTx/>
                <a:uFillTx/>
                <a:latin typeface="Aptos Light" panose="020B0004020202020204" pitchFamily="34" charset="0"/>
                <a:ea typeface="+mj-ea"/>
                <a:cs typeface="+mj-cs"/>
              </a:rPr>
              <a:t>et accent rouge </a:t>
            </a:r>
            <a:endParaRPr lang="en-US"/>
          </a:p>
        </p:txBody>
      </p:sp>
      <p:cxnSp>
        <p:nvCxnSpPr>
          <p:cNvPr id="11" name="Straight Connector 10">
            <a:extLst>
              <a:ext uri="{FF2B5EF4-FFF2-40B4-BE49-F238E27FC236}">
                <a16:creationId xmlns:a16="http://schemas.microsoft.com/office/drawing/2014/main" id="{1FFCF45D-3547-88D8-CA01-9477FF514C4A}"/>
              </a:ext>
            </a:extLst>
          </p:cNvPr>
          <p:cNvCxnSpPr/>
          <p:nvPr userDrawn="1"/>
        </p:nvCxnSpPr>
        <p:spPr>
          <a:xfrm>
            <a:off x="334963" y="1376363"/>
            <a:ext cx="114855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F1AD8FC-0544-B7B2-11CE-58E235BDBE2F}"/>
              </a:ext>
            </a:extLst>
          </p:cNvPr>
          <p:cNvSpPr>
            <a:spLocks noGrp="1"/>
          </p:cNvSpPr>
          <p:nvPr>
            <p:ph type="body" sz="quarter" idx="13" hasCustomPrompt="1"/>
          </p:nvPr>
        </p:nvSpPr>
        <p:spPr>
          <a:xfrm>
            <a:off x="334963" y="296864"/>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5" name="Espace réservé pour une image  4">
            <a:extLst>
              <a:ext uri="{FF2B5EF4-FFF2-40B4-BE49-F238E27FC236}">
                <a16:creationId xmlns:a16="http://schemas.microsoft.com/office/drawing/2014/main" id="{5273CF40-1220-A4D5-E038-CD3C1A351D12}"/>
              </a:ext>
            </a:extLst>
          </p:cNvPr>
          <p:cNvSpPr>
            <a:spLocks noGrp="1"/>
          </p:cNvSpPr>
          <p:nvPr>
            <p:ph type="pic" sz="quarter" idx="14" hasCustomPrompt="1"/>
          </p:nvPr>
        </p:nvSpPr>
        <p:spPr>
          <a:xfrm>
            <a:off x="8189913" y="1597652"/>
            <a:ext cx="3630612" cy="2264736"/>
          </a:xfrm>
          <a:prstGeom prst="roundRect">
            <a:avLst>
              <a:gd name="adj" fmla="val 6358"/>
            </a:avLst>
          </a:prstGeom>
          <a:solidFill>
            <a:schemeClr val="accent5"/>
          </a:solidFill>
        </p:spPr>
        <p:txBody>
          <a:bodyPr anchor="ctr"/>
          <a:lstStyle>
            <a:lvl1pPr marL="0" indent="0" algn="ctr">
              <a:buNone/>
              <a:defRPr sz="1000"/>
            </a:lvl1pPr>
          </a:lstStyle>
          <a:p>
            <a:r>
              <a:rPr lang="fr-FR"/>
              <a:t>[insert image </a:t>
            </a:r>
            <a:r>
              <a:rPr lang="fr-FR" err="1"/>
              <a:t>here</a:t>
            </a:r>
            <a:r>
              <a:rPr lang="fr-FR"/>
              <a:t>]</a:t>
            </a:r>
          </a:p>
        </p:txBody>
      </p:sp>
    </p:spTree>
    <p:extLst>
      <p:ext uri="{BB962C8B-B14F-4D97-AF65-F5344CB8AC3E}">
        <p14:creationId xmlns:p14="http://schemas.microsoft.com/office/powerpoint/2010/main" val="3502658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End Pag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8E48F73-EA88-0849-8C6C-304D85917C4A}"/>
              </a:ext>
            </a:extLst>
          </p:cNvPr>
          <p:cNvSpPr/>
          <p:nvPr userDrawn="1"/>
        </p:nvSpPr>
        <p:spPr>
          <a:xfrm>
            <a:off x="1" y="0"/>
            <a:ext cx="12191059" cy="6858000"/>
          </a:xfrm>
          <a:prstGeom prst="rect">
            <a:avLst/>
          </a:prstGeom>
          <a:gradFill>
            <a:gsLst>
              <a:gs pos="100000">
                <a:srgbClr val="4D6074">
                  <a:lumMod val="37000"/>
                  <a:alpha val="11000"/>
                </a:srgbClr>
              </a:gs>
              <a:gs pos="50000">
                <a:srgbClr val="4D6074">
                  <a:alpha val="5000"/>
                </a:srgbClr>
              </a:gs>
              <a:gs pos="0">
                <a:srgbClr val="4D6074">
                  <a:lumMod val="15000"/>
                  <a:alpha val="12000"/>
                </a:srgb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CA"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Image 6">
            <a:extLst>
              <a:ext uri="{FF2B5EF4-FFF2-40B4-BE49-F238E27FC236}">
                <a16:creationId xmlns:a16="http://schemas.microsoft.com/office/drawing/2014/main" id="{F724BA9A-761A-AE48-8323-C523FC510EB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540475" y="2049045"/>
            <a:ext cx="3111052" cy="1681059"/>
          </a:xfrm>
          <a:prstGeom prst="rect">
            <a:avLst/>
          </a:prstGeom>
          <a:effectLst/>
        </p:spPr>
      </p:pic>
      <p:sp>
        <p:nvSpPr>
          <p:cNvPr id="10" name="Rectangle 9">
            <a:extLst>
              <a:ext uri="{FF2B5EF4-FFF2-40B4-BE49-F238E27FC236}">
                <a16:creationId xmlns:a16="http://schemas.microsoft.com/office/drawing/2014/main" id="{82817CFF-5AEC-A947-B44A-3FBF0508EAF5}"/>
              </a:ext>
            </a:extLst>
          </p:cNvPr>
          <p:cNvSpPr/>
          <p:nvPr userDrawn="1"/>
        </p:nvSpPr>
        <p:spPr>
          <a:xfrm>
            <a:off x="2929213" y="4062079"/>
            <a:ext cx="6609625" cy="400110"/>
          </a:xfrm>
          <a:prstGeom prst="rect">
            <a:avLst/>
          </a:prstGeom>
        </p:spPr>
        <p:txBody>
          <a:bodyPr wrap="square">
            <a:spAutoFit/>
          </a:bodyPr>
          <a:lstStyle/>
          <a:p>
            <a:pPr marL="0" marR="0" lvl="0" indent="0" algn="ctr" defTabSz="609431" rtl="0" eaLnBrk="0" fontAlgn="base" latinLnBrk="0" hangingPunct="0">
              <a:lnSpc>
                <a:spcPct val="100000"/>
              </a:lnSpc>
              <a:spcBef>
                <a:spcPts val="720"/>
              </a:spcBef>
              <a:spcAft>
                <a:spcPct val="0"/>
              </a:spcAft>
              <a:buClrTx/>
              <a:buSzTx/>
              <a:buFontTx/>
              <a:buNone/>
              <a:tabLst/>
              <a:defRPr/>
            </a:pPr>
            <a:r>
              <a:rPr kumimoji="0" lang="en-US" sz="2000" b="0" i="0" u="none" strike="noStrike" kern="1200" cap="none" spc="0" normalizeH="0" baseline="0" noProof="0" dirty="0">
                <a:ln>
                  <a:noFill/>
                </a:ln>
                <a:solidFill>
                  <a:srgbClr val="212121"/>
                </a:solidFill>
                <a:effectLst/>
                <a:uLnTx/>
                <a:uFillTx/>
                <a:latin typeface="Aptos" panose="020B0004020202020204" pitchFamily="34" charset="0"/>
                <a:ea typeface="+mn-ea"/>
                <a:cs typeface="Calibri"/>
              </a:rPr>
              <a:t>L’intelligence des données</a:t>
            </a:r>
            <a:endParaRPr kumimoji="0" lang="fr-CA" sz="2000" b="0" i="0" u="none" strike="noStrike" kern="1200" cap="none" spc="0" normalizeH="0" baseline="0" noProof="0" dirty="0">
              <a:ln>
                <a:noFill/>
              </a:ln>
              <a:solidFill>
                <a:srgbClr val="212121"/>
              </a:solidFill>
              <a:effectLst/>
              <a:uLnTx/>
              <a:uFillTx/>
              <a:latin typeface="Aptos" panose="020B0004020202020204" pitchFamily="34" charset="0"/>
              <a:ea typeface="+mn-ea"/>
              <a:cs typeface="+mn-cs"/>
            </a:endParaRPr>
          </a:p>
        </p:txBody>
      </p:sp>
      <p:sp>
        <p:nvSpPr>
          <p:cNvPr id="11" name="Rectangle 10">
            <a:extLst>
              <a:ext uri="{FF2B5EF4-FFF2-40B4-BE49-F238E27FC236}">
                <a16:creationId xmlns:a16="http://schemas.microsoft.com/office/drawing/2014/main" id="{2A901FFB-33F0-CECF-97D4-EAE49729D91A}"/>
              </a:ext>
            </a:extLst>
          </p:cNvPr>
          <p:cNvSpPr/>
          <p:nvPr userDrawn="1"/>
        </p:nvSpPr>
        <p:spPr>
          <a:xfrm>
            <a:off x="2791189" y="4544853"/>
            <a:ext cx="6609625" cy="307777"/>
          </a:xfrm>
          <a:prstGeom prst="rect">
            <a:avLst/>
          </a:prstGeom>
        </p:spPr>
        <p:txBody>
          <a:bodyPr wrap="square">
            <a:spAutoFit/>
          </a:bodyPr>
          <a:lstStyle/>
          <a:p>
            <a:pPr marL="0" marR="0" lvl="0" indent="0" algn="ctr" defTabSz="609431" rtl="0" eaLnBrk="0" fontAlgn="base" latinLnBrk="0" hangingPunct="0">
              <a:lnSpc>
                <a:spcPct val="100000"/>
              </a:lnSpc>
              <a:spcBef>
                <a:spcPts val="720"/>
              </a:spcBef>
              <a:spcAft>
                <a:spcPct val="0"/>
              </a:spcAft>
              <a:buClrTx/>
              <a:buSzTx/>
              <a:buFontTx/>
              <a:buNone/>
              <a:tabLst/>
              <a:defRPr/>
            </a:pPr>
            <a:r>
              <a:rPr kumimoji="0" lang="en-US" sz="1400" b="0" i="0" u="none" strike="noStrike" kern="1200" cap="none" spc="0" normalizeH="0" baseline="0" noProof="0" dirty="0">
                <a:ln>
                  <a:noFill/>
                </a:ln>
                <a:solidFill>
                  <a:srgbClr val="ED1C24"/>
                </a:solidFill>
                <a:effectLst/>
                <a:uLnTx/>
                <a:uFillTx/>
                <a:latin typeface="Aptos" panose="020B0004020202020204" pitchFamily="34" charset="0"/>
                <a:ea typeface="+mn-ea"/>
                <a:cs typeface="Calibri"/>
                <a:hlinkClick r:id="rId3">
                  <a:extLst>
                    <a:ext uri="{A12FA001-AC4F-418D-AE19-62706E023703}">
                      <ahyp:hlinkClr xmlns:ahyp="http://schemas.microsoft.com/office/drawing/2018/hyperlinkcolor" val="tx"/>
                    </a:ext>
                  </a:extLst>
                </a:hlinkClick>
              </a:rPr>
              <a:t>leger360.com</a:t>
            </a:r>
            <a:endParaRPr kumimoji="0" lang="fr-CA" sz="1400" b="0" i="0" u="none" strike="noStrike" kern="1200" cap="none" spc="0" normalizeH="0" baseline="0" noProof="0" dirty="0">
              <a:ln>
                <a:noFill/>
              </a:ln>
              <a:solidFill>
                <a:srgbClr val="ED1C24"/>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11958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600"/>
                            </p:stCondLst>
                            <p:childTnLst>
                              <p:par>
                                <p:cTn id="9" presetID="10" presetClass="entr" presetSubtype="0" fill="hold" grpId="0" nodeType="afterEffect">
                                  <p:stCondLst>
                                    <p:cond delay="0"/>
                                  </p:stCondLst>
                                  <p:iterate type="wd">
                                    <p:tmPct val="10000"/>
                                  </p:iterate>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 Section - image 0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
        <p:nvSpPr>
          <p:cNvPr id="2" name="Title 1">
            <a:extLst>
              <a:ext uri="{FF2B5EF4-FFF2-40B4-BE49-F238E27FC236}">
                <a16:creationId xmlns:a16="http://schemas.microsoft.com/office/drawing/2014/main" id="{8B2237AE-200B-4A04-22EE-B9D1A57221BF}"/>
              </a:ext>
            </a:extLst>
          </p:cNvPr>
          <p:cNvSpPr>
            <a:spLocks noGrp="1"/>
          </p:cNvSpPr>
          <p:nvPr>
            <p:ph type="ctrTitle" hasCustomPrompt="1"/>
          </p:nvPr>
        </p:nvSpPr>
        <p:spPr>
          <a:xfrm>
            <a:off x="334964" y="1764406"/>
            <a:ext cx="6698134"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Titre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sur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plusieurs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lignes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si</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nécessaire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a:ln>
                  <a:noFill/>
                </a:ln>
                <a:solidFill>
                  <a:srgbClr val="FF0000"/>
                </a:solidFill>
                <a:effectLst/>
                <a:uLnTx/>
                <a:uFillTx/>
                <a:latin typeface="Aptos Light" panose="020B0004020202020204" pitchFamily="34" charset="0"/>
                <a:ea typeface="+mj-ea"/>
                <a:cs typeface="+mj-cs"/>
              </a:rPr>
              <a:t>et accent rouge </a:t>
            </a:r>
            <a:endParaRPr lang="en-US"/>
          </a:p>
        </p:txBody>
      </p:sp>
      <p:cxnSp>
        <p:nvCxnSpPr>
          <p:cNvPr id="3" name="Straight Connector 10">
            <a:extLst>
              <a:ext uri="{FF2B5EF4-FFF2-40B4-BE49-F238E27FC236}">
                <a16:creationId xmlns:a16="http://schemas.microsoft.com/office/drawing/2014/main" id="{A75E0318-26FF-AC4E-3FBB-C21C81D76691}"/>
              </a:ext>
            </a:extLst>
          </p:cNvPr>
          <p:cNvCxnSpPr/>
          <p:nvPr userDrawn="1"/>
        </p:nvCxnSpPr>
        <p:spPr>
          <a:xfrm>
            <a:off x="334963" y="1376363"/>
            <a:ext cx="114855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 Placeholder 12">
            <a:extLst>
              <a:ext uri="{FF2B5EF4-FFF2-40B4-BE49-F238E27FC236}">
                <a16:creationId xmlns:a16="http://schemas.microsoft.com/office/drawing/2014/main" id="{AA8AE7AC-CB03-83E7-5A32-58BD59383047}"/>
              </a:ext>
            </a:extLst>
          </p:cNvPr>
          <p:cNvSpPr>
            <a:spLocks noGrp="1"/>
          </p:cNvSpPr>
          <p:nvPr>
            <p:ph type="body" sz="quarter" idx="13" hasCustomPrompt="1"/>
          </p:nvPr>
        </p:nvSpPr>
        <p:spPr>
          <a:xfrm>
            <a:off x="334963" y="296864"/>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7" name="Espace réservé pour une image  4">
            <a:extLst>
              <a:ext uri="{FF2B5EF4-FFF2-40B4-BE49-F238E27FC236}">
                <a16:creationId xmlns:a16="http://schemas.microsoft.com/office/drawing/2014/main" id="{58A541D6-8F0F-69A7-9705-0185F15EC62D}"/>
              </a:ext>
            </a:extLst>
          </p:cNvPr>
          <p:cNvSpPr>
            <a:spLocks noGrp="1"/>
          </p:cNvSpPr>
          <p:nvPr>
            <p:ph type="pic" sz="quarter" idx="14" hasCustomPrompt="1"/>
          </p:nvPr>
        </p:nvSpPr>
        <p:spPr>
          <a:xfrm>
            <a:off x="7538936" y="1597651"/>
            <a:ext cx="4281589" cy="4963485"/>
          </a:xfrm>
          <a:prstGeom prst="roundRect">
            <a:avLst>
              <a:gd name="adj" fmla="val 3781"/>
            </a:avLst>
          </a:prstGeom>
          <a:solidFill>
            <a:schemeClr val="accent5"/>
          </a:solidFill>
        </p:spPr>
        <p:txBody>
          <a:bodyPr anchor="ctr"/>
          <a:lstStyle>
            <a:lvl1pPr marL="0" indent="0" algn="ctr">
              <a:buNone/>
              <a:defRPr sz="1000"/>
            </a:lvl1pPr>
          </a:lstStyle>
          <a:p>
            <a:r>
              <a:rPr lang="fr-FR"/>
              <a:t>[insert image </a:t>
            </a:r>
            <a:r>
              <a:rPr lang="fr-FR" err="1"/>
              <a:t>here</a:t>
            </a:r>
            <a:r>
              <a:rPr lang="fr-FR"/>
              <a:t>]</a:t>
            </a:r>
          </a:p>
        </p:txBody>
      </p:sp>
    </p:spTree>
    <p:extLst>
      <p:ext uri="{BB962C8B-B14F-4D97-AF65-F5344CB8AC3E}">
        <p14:creationId xmlns:p14="http://schemas.microsoft.com/office/powerpoint/2010/main" val="96273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grey - Section - image 01">
    <p:bg>
      <p:bgPr>
        <a:solidFill>
          <a:schemeClr val="accent3"/>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EE0DA5B-1D99-3EFA-B6E0-FBB4D0F99041}"/>
              </a:ext>
            </a:extLst>
          </p:cNvPr>
          <p:cNvSpPr>
            <a:spLocks noGrp="1"/>
          </p:cNvSpPr>
          <p:nvPr>
            <p:ph type="ctrTitle" hasCustomPrompt="1"/>
          </p:nvPr>
        </p:nvSpPr>
        <p:spPr>
          <a:xfrm>
            <a:off x="334963" y="1764406"/>
            <a:ext cx="11485562"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Titre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sur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plusieurs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lignes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si</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nécessaire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a:ln>
                  <a:noFill/>
                </a:ln>
                <a:solidFill>
                  <a:srgbClr val="FF0000"/>
                </a:solidFill>
                <a:effectLst/>
                <a:uLnTx/>
                <a:uFillTx/>
                <a:latin typeface="Aptos Light" panose="020B0004020202020204" pitchFamily="34" charset="0"/>
                <a:ea typeface="+mj-ea"/>
                <a:cs typeface="+mj-cs"/>
              </a:rPr>
              <a:t>et accent rouge </a:t>
            </a:r>
            <a:endParaRPr lang="en-US"/>
          </a:p>
        </p:txBody>
      </p:sp>
      <p:cxnSp>
        <p:nvCxnSpPr>
          <p:cNvPr id="7" name="Straight Connector 10">
            <a:extLst>
              <a:ext uri="{FF2B5EF4-FFF2-40B4-BE49-F238E27FC236}">
                <a16:creationId xmlns:a16="http://schemas.microsoft.com/office/drawing/2014/main" id="{DF1462E5-F199-67FB-A5C9-0AA9D891A80B}"/>
              </a:ext>
            </a:extLst>
          </p:cNvPr>
          <p:cNvCxnSpPr/>
          <p:nvPr userDrawn="1"/>
        </p:nvCxnSpPr>
        <p:spPr>
          <a:xfrm>
            <a:off x="334963" y="1376363"/>
            <a:ext cx="114855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12">
            <a:extLst>
              <a:ext uri="{FF2B5EF4-FFF2-40B4-BE49-F238E27FC236}">
                <a16:creationId xmlns:a16="http://schemas.microsoft.com/office/drawing/2014/main" id="{6875708B-4966-C1BC-2FE4-31934766C770}"/>
              </a:ext>
            </a:extLst>
          </p:cNvPr>
          <p:cNvSpPr>
            <a:spLocks noGrp="1"/>
          </p:cNvSpPr>
          <p:nvPr>
            <p:ph type="body" sz="quarter" idx="13" hasCustomPrompt="1"/>
          </p:nvPr>
        </p:nvSpPr>
        <p:spPr>
          <a:xfrm>
            <a:off x="334963" y="296864"/>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9" name="Espace réservé pour une image  4">
            <a:extLst>
              <a:ext uri="{FF2B5EF4-FFF2-40B4-BE49-F238E27FC236}">
                <a16:creationId xmlns:a16="http://schemas.microsoft.com/office/drawing/2014/main" id="{C87EE6E3-BC6C-3188-B364-5F96B6566AAC}"/>
              </a:ext>
            </a:extLst>
          </p:cNvPr>
          <p:cNvSpPr>
            <a:spLocks noGrp="1"/>
          </p:cNvSpPr>
          <p:nvPr>
            <p:ph type="pic" sz="quarter" idx="14" hasCustomPrompt="1"/>
          </p:nvPr>
        </p:nvSpPr>
        <p:spPr>
          <a:xfrm>
            <a:off x="8189913" y="1597652"/>
            <a:ext cx="3630612" cy="2264736"/>
          </a:xfrm>
          <a:prstGeom prst="roundRect">
            <a:avLst>
              <a:gd name="adj" fmla="val 6788"/>
            </a:avLst>
          </a:prstGeom>
          <a:solidFill>
            <a:schemeClr val="accent5"/>
          </a:solidFill>
        </p:spPr>
        <p:txBody>
          <a:bodyPr anchor="ctr"/>
          <a:lstStyle>
            <a:lvl1pPr marL="0" indent="0" algn="ctr">
              <a:buNone/>
              <a:defRPr sz="1000"/>
            </a:lvl1pPr>
          </a:lstStyle>
          <a:p>
            <a:r>
              <a:rPr lang="fr-FR"/>
              <a:t>[insert image </a:t>
            </a:r>
            <a:r>
              <a:rPr lang="fr-FR" err="1"/>
              <a:t>here</a:t>
            </a:r>
            <a:r>
              <a:rPr lang="fr-FR"/>
              <a:t>]</a:t>
            </a:r>
          </a:p>
        </p:txBody>
      </p:sp>
    </p:spTree>
    <p:extLst>
      <p:ext uri="{BB962C8B-B14F-4D97-AF65-F5344CB8AC3E}">
        <p14:creationId xmlns:p14="http://schemas.microsoft.com/office/powerpoint/2010/main" val="429219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grey - Section - image 02">
    <p:bg>
      <p:bgPr>
        <a:solidFill>
          <a:schemeClr val="accent3"/>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7E54F60-1D48-D508-8EFC-155A45C24F18}"/>
              </a:ext>
            </a:extLst>
          </p:cNvPr>
          <p:cNvSpPr>
            <a:spLocks noGrp="1"/>
          </p:cNvSpPr>
          <p:nvPr>
            <p:ph type="ctrTitle" hasCustomPrompt="1"/>
          </p:nvPr>
        </p:nvSpPr>
        <p:spPr>
          <a:xfrm>
            <a:off x="334964" y="1764406"/>
            <a:ext cx="6698134" cy="4796732"/>
          </a:xfrm>
          <a:prstGeom prst="rect">
            <a:avLst/>
          </a:prstGeom>
        </p:spPr>
        <p:txBody>
          <a:bodyPr anchor="b">
            <a:noAutofit/>
          </a:bodyPr>
          <a:lstStyle>
            <a:lvl1pPr marL="0" indent="0" algn="l">
              <a:buFont typeface="+mj-lt"/>
              <a:buNone/>
              <a:defRPr sz="2800" b="0" i="0">
                <a:solidFill>
                  <a:schemeClr val="tx1"/>
                </a:solidFill>
                <a:latin typeface="Aptos Light" panose="020B0004020202020204" pitchFamily="34" charset="0"/>
              </a:defRPr>
            </a:lvl1pPr>
          </a:lstStyle>
          <a:p>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Titre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sur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plusieurs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lignes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si</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nécessaire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a:ln>
                  <a:noFill/>
                </a:ln>
                <a:solidFill>
                  <a:srgbClr val="FF0000"/>
                </a:solidFill>
                <a:effectLst/>
                <a:uLnTx/>
                <a:uFillTx/>
                <a:latin typeface="Aptos Light" panose="020B0004020202020204" pitchFamily="34" charset="0"/>
                <a:ea typeface="+mj-ea"/>
                <a:cs typeface="+mj-cs"/>
              </a:rPr>
              <a:t>et accent rouge </a:t>
            </a:r>
            <a:endParaRPr lang="en-US"/>
          </a:p>
        </p:txBody>
      </p:sp>
      <p:cxnSp>
        <p:nvCxnSpPr>
          <p:cNvPr id="10" name="Straight Connector 10">
            <a:extLst>
              <a:ext uri="{FF2B5EF4-FFF2-40B4-BE49-F238E27FC236}">
                <a16:creationId xmlns:a16="http://schemas.microsoft.com/office/drawing/2014/main" id="{D12C409D-5E83-6ED4-ED47-7FD4C35D32D8}"/>
              </a:ext>
            </a:extLst>
          </p:cNvPr>
          <p:cNvCxnSpPr/>
          <p:nvPr userDrawn="1"/>
        </p:nvCxnSpPr>
        <p:spPr>
          <a:xfrm>
            <a:off x="334963" y="1376363"/>
            <a:ext cx="114855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2">
            <a:extLst>
              <a:ext uri="{FF2B5EF4-FFF2-40B4-BE49-F238E27FC236}">
                <a16:creationId xmlns:a16="http://schemas.microsoft.com/office/drawing/2014/main" id="{C1439BE7-3DB5-F056-C3FF-E4B68F9087FD}"/>
              </a:ext>
            </a:extLst>
          </p:cNvPr>
          <p:cNvSpPr>
            <a:spLocks noGrp="1"/>
          </p:cNvSpPr>
          <p:nvPr>
            <p:ph type="body" sz="quarter" idx="13" hasCustomPrompt="1"/>
          </p:nvPr>
        </p:nvSpPr>
        <p:spPr>
          <a:xfrm>
            <a:off x="334963" y="296864"/>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a:t>
            </a:r>
          </a:p>
        </p:txBody>
      </p:sp>
      <p:sp>
        <p:nvSpPr>
          <p:cNvPr id="12" name="Espace réservé pour une image  4">
            <a:extLst>
              <a:ext uri="{FF2B5EF4-FFF2-40B4-BE49-F238E27FC236}">
                <a16:creationId xmlns:a16="http://schemas.microsoft.com/office/drawing/2014/main" id="{AA5A967A-015A-8626-1B3E-CD54567EF6E7}"/>
              </a:ext>
            </a:extLst>
          </p:cNvPr>
          <p:cNvSpPr>
            <a:spLocks noGrp="1"/>
          </p:cNvSpPr>
          <p:nvPr>
            <p:ph type="pic" sz="quarter" idx="14" hasCustomPrompt="1"/>
          </p:nvPr>
        </p:nvSpPr>
        <p:spPr>
          <a:xfrm>
            <a:off x="7538936" y="1597651"/>
            <a:ext cx="4281589" cy="4963485"/>
          </a:xfrm>
          <a:prstGeom prst="roundRect">
            <a:avLst>
              <a:gd name="adj" fmla="val 3781"/>
            </a:avLst>
          </a:prstGeom>
          <a:solidFill>
            <a:schemeClr val="accent5"/>
          </a:solidFill>
        </p:spPr>
        <p:txBody>
          <a:bodyPr anchor="ctr"/>
          <a:lstStyle>
            <a:lvl1pPr marL="0" indent="0" algn="ctr">
              <a:buNone/>
              <a:defRPr sz="1000"/>
            </a:lvl1pPr>
          </a:lstStyle>
          <a:p>
            <a:r>
              <a:rPr lang="fr-FR"/>
              <a:t>[insert image </a:t>
            </a:r>
            <a:r>
              <a:rPr lang="fr-FR" err="1"/>
              <a:t>here</a:t>
            </a:r>
            <a:r>
              <a:rPr lang="fr-FR"/>
              <a:t>]</a:t>
            </a:r>
          </a:p>
        </p:txBody>
      </p:sp>
    </p:spTree>
    <p:extLst>
      <p:ext uri="{BB962C8B-B14F-4D97-AF65-F5344CB8AC3E}">
        <p14:creationId xmlns:p14="http://schemas.microsoft.com/office/powerpoint/2010/main" val="360377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Sub-Section">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967E-D3B5-A124-6D7E-E2FEDB582E4D}"/>
              </a:ext>
            </a:extLst>
          </p:cNvPr>
          <p:cNvSpPr>
            <a:spLocks noGrp="1"/>
          </p:cNvSpPr>
          <p:nvPr>
            <p:ph type="ctrTitle" hasCustomPrompt="1"/>
          </p:nvPr>
        </p:nvSpPr>
        <p:spPr>
          <a:xfrm>
            <a:off x="334963" y="1764406"/>
            <a:ext cx="11485562" cy="4796732"/>
          </a:xfrm>
          <a:prstGeom prst="rect">
            <a:avLst/>
          </a:prstGeom>
        </p:spPr>
        <p:txBody>
          <a:bodyPr anchor="b">
            <a:noAutofit/>
          </a:bodyPr>
          <a:lstStyle>
            <a:lvl1pPr marL="0" indent="0" algn="l">
              <a:buFont typeface="+mj-lt"/>
              <a:buNone/>
              <a:defRPr sz="5400" b="0" i="0">
                <a:solidFill>
                  <a:schemeClr val="tx1"/>
                </a:solidFill>
                <a:latin typeface="Aptos Light" panose="020B0004020202020204" pitchFamily="34" charset="0"/>
              </a:defRPr>
            </a:lvl1pPr>
          </a:lstStyle>
          <a:p>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Titre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sur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plusieurs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lignes</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si</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err="1">
                <a:ln>
                  <a:noFill/>
                </a:ln>
                <a:solidFill>
                  <a:srgbClr val="212121"/>
                </a:solidFill>
                <a:effectLst/>
                <a:uLnTx/>
                <a:uFillTx/>
                <a:latin typeface="Aptos Light" panose="020B0004020202020204" pitchFamily="34" charset="0"/>
                <a:ea typeface="+mj-ea"/>
                <a:cs typeface="+mj-cs"/>
              </a:rPr>
              <a:t>nécessaire</a:t>
            </a:r>
            <a:r>
              <a:rPr kumimoji="0" lang="en-US" sz="5400" b="0" i="0" u="none" strike="noStrike" kern="1200" cap="none" spc="0" normalizeH="0" baseline="0" noProof="0">
                <a:ln>
                  <a:noFill/>
                </a:ln>
                <a:solidFill>
                  <a:srgbClr val="212121"/>
                </a:solidFill>
                <a:effectLst/>
                <a:uLnTx/>
                <a:uFillTx/>
                <a:latin typeface="Aptos Light" panose="020B0004020202020204" pitchFamily="34" charset="0"/>
                <a:ea typeface="+mj-ea"/>
                <a:cs typeface="+mj-cs"/>
              </a:rPr>
              <a:t> </a:t>
            </a:r>
            <a:r>
              <a:rPr kumimoji="0" lang="en-US" sz="5400" b="0" i="0" u="none" strike="noStrike" kern="1200" cap="none" spc="0" normalizeH="0" baseline="0" noProof="0">
                <a:ln>
                  <a:noFill/>
                </a:ln>
                <a:solidFill>
                  <a:srgbClr val="FF0000"/>
                </a:solidFill>
                <a:effectLst/>
                <a:uLnTx/>
                <a:uFillTx/>
                <a:latin typeface="Aptos Light" panose="020B0004020202020204" pitchFamily="34" charset="0"/>
                <a:ea typeface="+mj-ea"/>
                <a:cs typeface="+mj-cs"/>
              </a:rPr>
              <a:t>et accent rouge </a:t>
            </a:r>
            <a:endParaRPr lang="en-US"/>
          </a:p>
        </p:txBody>
      </p:sp>
      <p:cxnSp>
        <p:nvCxnSpPr>
          <p:cNvPr id="11" name="Straight Connector 10">
            <a:extLst>
              <a:ext uri="{FF2B5EF4-FFF2-40B4-BE49-F238E27FC236}">
                <a16:creationId xmlns:a16="http://schemas.microsoft.com/office/drawing/2014/main" id="{1FFCF45D-3547-88D8-CA01-9477FF514C4A}"/>
              </a:ext>
            </a:extLst>
          </p:cNvPr>
          <p:cNvCxnSpPr/>
          <p:nvPr userDrawn="1"/>
        </p:nvCxnSpPr>
        <p:spPr>
          <a:xfrm>
            <a:off x="334963" y="1376363"/>
            <a:ext cx="114855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F1AD8FC-0544-B7B2-11CE-58E235BDBE2F}"/>
              </a:ext>
            </a:extLst>
          </p:cNvPr>
          <p:cNvSpPr>
            <a:spLocks noGrp="1"/>
          </p:cNvSpPr>
          <p:nvPr>
            <p:ph type="body" sz="quarter" idx="13" hasCustomPrompt="1"/>
          </p:nvPr>
        </p:nvSpPr>
        <p:spPr>
          <a:xfrm>
            <a:off x="334963" y="296864"/>
            <a:ext cx="2382837" cy="1079500"/>
          </a:xfrm>
          <a:prstGeom prst="rect">
            <a:avLst/>
          </a:prstGeom>
        </p:spPr>
        <p:txBody>
          <a:bodyPr anchor="ctr"/>
          <a:lstStyle>
            <a:lvl1pPr marL="0" indent="0">
              <a:buNone/>
              <a:defRPr sz="8800" b="0" i="0">
                <a:solidFill>
                  <a:schemeClr val="tx1"/>
                </a:solidFill>
                <a:latin typeface="Aptos Light" panose="020B0004020202020204" pitchFamily="34" charset="0"/>
              </a:defRPr>
            </a:lvl1pPr>
          </a:lstStyle>
          <a:p>
            <a:pPr lvl="0"/>
            <a:r>
              <a:rPr lang="en-US"/>
              <a:t>1.1</a:t>
            </a:r>
          </a:p>
        </p:txBody>
      </p:sp>
    </p:spTree>
    <p:extLst>
      <p:ext uri="{BB962C8B-B14F-4D97-AF65-F5344CB8AC3E}">
        <p14:creationId xmlns:p14="http://schemas.microsoft.com/office/powerpoint/2010/main" val="330849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 Whi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
        <p:nvSpPr>
          <p:cNvPr id="32" name="Text Placeholder 31">
            <a:extLst>
              <a:ext uri="{FF2B5EF4-FFF2-40B4-BE49-F238E27FC236}">
                <a16:creationId xmlns:a16="http://schemas.microsoft.com/office/drawing/2014/main" id="{00E3E7AB-7AD8-049D-30C3-8C0313A00D20}"/>
              </a:ext>
            </a:extLst>
          </p:cNvPr>
          <p:cNvSpPr>
            <a:spLocks noGrp="1"/>
          </p:cNvSpPr>
          <p:nvPr>
            <p:ph type="body" sz="quarter" idx="13" hasCustomPrompt="1"/>
          </p:nvPr>
        </p:nvSpPr>
        <p:spPr>
          <a:xfrm>
            <a:off x="334962" y="1016000"/>
            <a:ext cx="5761037" cy="360363"/>
          </a:xfrm>
          <a:prstGeom prst="rect">
            <a:avLst/>
          </a:prstGeom>
        </p:spPr>
        <p:txBody>
          <a:bodyPr/>
          <a:lstStyle>
            <a:lvl1pPr marL="0" indent="0">
              <a:buNone/>
              <a:defRPr sz="1400">
                <a:solidFill>
                  <a:schemeClr val="bg1">
                    <a:lumMod val="50000"/>
                  </a:schemeClr>
                </a:solidFill>
              </a:defRPr>
            </a:lvl1pPr>
            <a:lvl2pPr marL="457200" indent="0">
              <a:buNone/>
              <a:defRPr/>
            </a:lvl2pPr>
          </a:lstStyle>
          <a:p>
            <a:pPr lvl="0"/>
            <a:r>
              <a:rPr lang="en-US"/>
              <a:t>Sous-</a:t>
            </a:r>
            <a:r>
              <a:rPr lang="en-US" err="1"/>
              <a:t>titre</a:t>
            </a:r>
            <a:endParaRPr lang="en-US"/>
          </a:p>
        </p:txBody>
      </p:sp>
      <p:sp>
        <p:nvSpPr>
          <p:cNvPr id="36" name="Text Placeholder 35">
            <a:extLst>
              <a:ext uri="{FF2B5EF4-FFF2-40B4-BE49-F238E27FC236}">
                <a16:creationId xmlns:a16="http://schemas.microsoft.com/office/drawing/2014/main" id="{F1FF98B2-C17B-2623-F7F6-10DD9F4B8813}"/>
              </a:ext>
            </a:extLst>
          </p:cNvPr>
          <p:cNvSpPr>
            <a:spLocks noGrp="1"/>
          </p:cNvSpPr>
          <p:nvPr>
            <p:ph type="body" sz="quarter" idx="14" hasCustomPrompt="1"/>
          </p:nvPr>
        </p:nvSpPr>
        <p:spPr>
          <a:xfrm>
            <a:off x="334963" y="657225"/>
            <a:ext cx="8742362" cy="35877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err="1"/>
              <a:t>Titre</a:t>
            </a:r>
            <a:r>
              <a:rPr lang="en-US"/>
              <a:t> de diapositive</a:t>
            </a:r>
          </a:p>
        </p:txBody>
      </p:sp>
      <p:pic>
        <p:nvPicPr>
          <p:cNvPr id="5" name="Image 4">
            <a:extLst>
              <a:ext uri="{FF2B5EF4-FFF2-40B4-BE49-F238E27FC236}">
                <a16:creationId xmlns:a16="http://schemas.microsoft.com/office/drawing/2014/main" id="{5A2353BF-9923-B800-DA49-B02C924728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4485" y="292981"/>
            <a:ext cx="797478" cy="430918"/>
          </a:xfrm>
          <a:prstGeom prst="rect">
            <a:avLst/>
          </a:prstGeom>
          <a:effectLst/>
        </p:spPr>
      </p:pic>
      <p:cxnSp>
        <p:nvCxnSpPr>
          <p:cNvPr id="7" name="Straight Connector 4">
            <a:extLst>
              <a:ext uri="{FF2B5EF4-FFF2-40B4-BE49-F238E27FC236}">
                <a16:creationId xmlns:a16="http://schemas.microsoft.com/office/drawing/2014/main" id="{C86731A1-B5FE-2D9A-6DD1-9C0DF2BFCE2B}"/>
              </a:ext>
            </a:extLst>
          </p:cNvPr>
          <p:cNvCxnSpPr>
            <a:cxnSpLocks/>
          </p:cNvCxnSpPr>
          <p:nvPr userDrawn="1"/>
        </p:nvCxnSpPr>
        <p:spPr>
          <a:xfrm>
            <a:off x="825500" y="424316"/>
            <a:ext cx="10109200" cy="0"/>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2E0505B-3C6D-42D1-A3DD-74312B3BFC5A}"/>
              </a:ext>
            </a:extLst>
          </p:cNvPr>
          <p:cNvSpPr>
            <a:spLocks noGrp="1"/>
          </p:cNvSpPr>
          <p:nvPr>
            <p:ph type="title" hasCustomPrompt="1"/>
          </p:nvPr>
        </p:nvSpPr>
        <p:spPr>
          <a:xfrm>
            <a:off x="334964" y="301657"/>
            <a:ext cx="1200221" cy="259623"/>
          </a:xfrm>
          <a:prstGeom prst="rect">
            <a:avLst/>
          </a:prstGeom>
          <a:solidFill>
            <a:schemeClr val="bg1"/>
          </a:solidFill>
        </p:spPr>
        <p:txBody>
          <a:bodyPr wrap="square" anchor="t">
            <a:spAutoFit/>
          </a:bodyPr>
          <a:lstStyle>
            <a:lvl1pPr>
              <a:defRPr sz="1200">
                <a:solidFill>
                  <a:schemeClr val="bg1">
                    <a:lumMod val="50000"/>
                  </a:schemeClr>
                </a:solidFill>
                <a:latin typeface="Aptos" panose="020B0004020202020204" pitchFamily="34" charset="0"/>
              </a:defRPr>
            </a:lvl1pPr>
          </a:lstStyle>
          <a:p>
            <a:r>
              <a:rPr lang="en-US" err="1"/>
              <a:t>Titre</a:t>
            </a:r>
            <a:r>
              <a:rPr lang="en-US"/>
              <a:t> de section</a:t>
            </a:r>
          </a:p>
        </p:txBody>
      </p:sp>
    </p:spTree>
    <p:extLst>
      <p:ext uri="{BB962C8B-B14F-4D97-AF65-F5344CB8AC3E}">
        <p14:creationId xmlns:p14="http://schemas.microsoft.com/office/powerpoint/2010/main" val="2542421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 Grey">
    <p:bg>
      <p:bgPr>
        <a:solidFill>
          <a:schemeClr val="accent3"/>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ACCADC6-E1EF-2323-8A6E-E61B206D0F51}"/>
              </a:ext>
            </a:extLst>
          </p:cNvPr>
          <p:cNvSpPr>
            <a:spLocks noGrp="1"/>
          </p:cNvSpPr>
          <p:nvPr>
            <p:ph type="sldNum" sz="quarter" idx="12"/>
          </p:nvPr>
        </p:nvSpPr>
        <p:spPr/>
        <p:txBody>
          <a:bodyPr/>
          <a:lstStyle/>
          <a:p>
            <a:fld id="{FE142C23-2E17-9648-8B0C-A5E87F69F9CE}" type="slidenum">
              <a:rPr lang="en-US" smtClean="0"/>
              <a:t>‹N°›</a:t>
            </a:fld>
            <a:endParaRPr lang="en-US"/>
          </a:p>
        </p:txBody>
      </p:sp>
      <p:sp>
        <p:nvSpPr>
          <p:cNvPr id="32" name="Text Placeholder 31">
            <a:extLst>
              <a:ext uri="{FF2B5EF4-FFF2-40B4-BE49-F238E27FC236}">
                <a16:creationId xmlns:a16="http://schemas.microsoft.com/office/drawing/2014/main" id="{00E3E7AB-7AD8-049D-30C3-8C0313A00D20}"/>
              </a:ext>
            </a:extLst>
          </p:cNvPr>
          <p:cNvSpPr>
            <a:spLocks noGrp="1"/>
          </p:cNvSpPr>
          <p:nvPr>
            <p:ph type="body" sz="quarter" idx="13" hasCustomPrompt="1"/>
          </p:nvPr>
        </p:nvSpPr>
        <p:spPr>
          <a:xfrm>
            <a:off x="334962" y="1016000"/>
            <a:ext cx="5761037" cy="360363"/>
          </a:xfrm>
          <a:prstGeom prst="rect">
            <a:avLst/>
          </a:prstGeom>
        </p:spPr>
        <p:txBody>
          <a:bodyPr/>
          <a:lstStyle>
            <a:lvl1pPr marL="0" indent="0">
              <a:buNone/>
              <a:defRPr sz="1400">
                <a:solidFill>
                  <a:schemeClr val="bg1">
                    <a:lumMod val="50000"/>
                  </a:schemeClr>
                </a:solidFill>
              </a:defRPr>
            </a:lvl1pPr>
            <a:lvl2pPr marL="457200" indent="0">
              <a:buNone/>
              <a:defRPr/>
            </a:lvl2pPr>
          </a:lstStyle>
          <a:p>
            <a:pPr lvl="0"/>
            <a:r>
              <a:rPr lang="en-US"/>
              <a:t>Sous-</a:t>
            </a:r>
            <a:r>
              <a:rPr lang="en-US" err="1"/>
              <a:t>titre</a:t>
            </a:r>
            <a:endParaRPr lang="en-US"/>
          </a:p>
        </p:txBody>
      </p:sp>
      <p:sp>
        <p:nvSpPr>
          <p:cNvPr id="36" name="Text Placeholder 35">
            <a:extLst>
              <a:ext uri="{FF2B5EF4-FFF2-40B4-BE49-F238E27FC236}">
                <a16:creationId xmlns:a16="http://schemas.microsoft.com/office/drawing/2014/main" id="{F1FF98B2-C17B-2623-F7F6-10DD9F4B8813}"/>
              </a:ext>
            </a:extLst>
          </p:cNvPr>
          <p:cNvSpPr>
            <a:spLocks noGrp="1"/>
          </p:cNvSpPr>
          <p:nvPr>
            <p:ph type="body" sz="quarter" idx="14" hasCustomPrompt="1"/>
          </p:nvPr>
        </p:nvSpPr>
        <p:spPr>
          <a:xfrm>
            <a:off x="334963" y="657225"/>
            <a:ext cx="8742362" cy="358775"/>
          </a:xfrm>
          <a:prstGeom prst="rect">
            <a:avLst/>
          </a:prstGeom>
        </p:spPr>
        <p:txBody>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err="1"/>
              <a:t>Titre</a:t>
            </a:r>
            <a:r>
              <a:rPr lang="en-US"/>
              <a:t> de diapositive</a:t>
            </a:r>
          </a:p>
        </p:txBody>
      </p:sp>
      <p:pic>
        <p:nvPicPr>
          <p:cNvPr id="5" name="Image 4">
            <a:extLst>
              <a:ext uri="{FF2B5EF4-FFF2-40B4-BE49-F238E27FC236}">
                <a16:creationId xmlns:a16="http://schemas.microsoft.com/office/drawing/2014/main" id="{5A2353BF-9923-B800-DA49-B02C924728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94485" y="292981"/>
            <a:ext cx="797478" cy="430918"/>
          </a:xfrm>
          <a:prstGeom prst="rect">
            <a:avLst/>
          </a:prstGeom>
          <a:effectLst/>
        </p:spPr>
      </p:pic>
      <p:cxnSp>
        <p:nvCxnSpPr>
          <p:cNvPr id="7" name="Straight Connector 4">
            <a:extLst>
              <a:ext uri="{FF2B5EF4-FFF2-40B4-BE49-F238E27FC236}">
                <a16:creationId xmlns:a16="http://schemas.microsoft.com/office/drawing/2014/main" id="{C86731A1-B5FE-2D9A-6DD1-9C0DF2BFCE2B}"/>
              </a:ext>
            </a:extLst>
          </p:cNvPr>
          <p:cNvCxnSpPr>
            <a:cxnSpLocks/>
          </p:cNvCxnSpPr>
          <p:nvPr userDrawn="1"/>
        </p:nvCxnSpPr>
        <p:spPr>
          <a:xfrm>
            <a:off x="2767263" y="424316"/>
            <a:ext cx="8167437" cy="0"/>
          </a:xfrm>
          <a:prstGeom prst="line">
            <a:avLst/>
          </a:prstGeom>
          <a:ln w="19050">
            <a:solidFill>
              <a:srgbClr val="ED1C24"/>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2E0505B-3C6D-42D1-A3DD-74312B3BFC5A}"/>
              </a:ext>
            </a:extLst>
          </p:cNvPr>
          <p:cNvSpPr>
            <a:spLocks noGrp="1"/>
          </p:cNvSpPr>
          <p:nvPr>
            <p:ph type="title" hasCustomPrompt="1"/>
          </p:nvPr>
        </p:nvSpPr>
        <p:spPr>
          <a:xfrm>
            <a:off x="334964" y="301657"/>
            <a:ext cx="1202060" cy="259623"/>
          </a:xfrm>
          <a:prstGeom prst="rect">
            <a:avLst/>
          </a:prstGeom>
          <a:solidFill>
            <a:schemeClr val="accent3"/>
          </a:solidFill>
        </p:spPr>
        <p:txBody>
          <a:bodyPr wrap="none" anchor="t">
            <a:spAutoFit/>
          </a:bodyPr>
          <a:lstStyle>
            <a:lvl1pPr>
              <a:defRPr sz="1200">
                <a:solidFill>
                  <a:schemeClr val="bg1">
                    <a:lumMod val="50000"/>
                  </a:schemeClr>
                </a:solidFill>
                <a:latin typeface="Aptos" panose="020B0004020202020204" pitchFamily="34" charset="0"/>
              </a:defRPr>
            </a:lvl1pPr>
          </a:lstStyle>
          <a:p>
            <a:r>
              <a:rPr lang="en-US" err="1"/>
              <a:t>Titre</a:t>
            </a:r>
            <a:r>
              <a:rPr lang="en-US"/>
              <a:t> de section</a:t>
            </a:r>
          </a:p>
        </p:txBody>
      </p:sp>
    </p:spTree>
    <p:extLst>
      <p:ext uri="{BB962C8B-B14F-4D97-AF65-F5344CB8AC3E}">
        <p14:creationId xmlns:p14="http://schemas.microsoft.com/office/powerpoint/2010/main" val="2301541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F141E12-6887-FE76-6BE7-F802392C9EE9}"/>
              </a:ext>
            </a:extLst>
          </p:cNvPr>
          <p:cNvSpPr>
            <a:spLocks noGrp="1"/>
          </p:cNvSpPr>
          <p:nvPr>
            <p:ph type="sldNum" sz="quarter" idx="4"/>
          </p:nvPr>
        </p:nvSpPr>
        <p:spPr>
          <a:xfrm>
            <a:off x="11055926" y="6561139"/>
            <a:ext cx="1136073" cy="296862"/>
          </a:xfrm>
          <a:prstGeom prst="rect">
            <a:avLst/>
          </a:prstGeom>
        </p:spPr>
        <p:txBody>
          <a:bodyPr vert="horz" lIns="91440" tIns="45720" rIns="91440" bIns="45720" rtlCol="0" anchor="ctr"/>
          <a:lstStyle>
            <a:lvl1pPr algn="r">
              <a:defRPr sz="1000">
                <a:solidFill>
                  <a:schemeClr val="tx1"/>
                </a:solidFill>
                <a:latin typeface="Aptos" panose="020B0004020202020204" pitchFamily="34" charset="0"/>
              </a:defRPr>
            </a:lvl1pPr>
          </a:lstStyle>
          <a:p>
            <a:fld id="{FE142C23-2E17-9648-8B0C-A5E87F69F9CE}" type="slidenum">
              <a:rPr lang="en-US" smtClean="0"/>
              <a:pPr/>
              <a:t>‹N°›</a:t>
            </a:fld>
            <a:endParaRPr lang="en-US"/>
          </a:p>
        </p:txBody>
      </p:sp>
      <p:sp>
        <p:nvSpPr>
          <p:cNvPr id="2" name="Espace réservé du texte 1">
            <a:extLst>
              <a:ext uri="{FF2B5EF4-FFF2-40B4-BE49-F238E27FC236}">
                <a16:creationId xmlns:a16="http://schemas.microsoft.com/office/drawing/2014/main" id="{FDCA5AC4-9FE6-5989-67E6-613C55F936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confidentiel – document de travail</a:t>
            </a:r>
            <a:endParaRPr lang="fr-CA" dirty="0"/>
          </a:p>
        </p:txBody>
      </p:sp>
    </p:spTree>
    <p:extLst>
      <p:ext uri="{BB962C8B-B14F-4D97-AF65-F5344CB8AC3E}">
        <p14:creationId xmlns:p14="http://schemas.microsoft.com/office/powerpoint/2010/main" val="3837884288"/>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76" r:id="rId3"/>
    <p:sldLayoutId id="2147483657" r:id="rId4"/>
    <p:sldLayoutId id="2147483651" r:id="rId5"/>
    <p:sldLayoutId id="2147483659" r:id="rId6"/>
    <p:sldLayoutId id="2147483654" r:id="rId7"/>
    <p:sldLayoutId id="2147483650" r:id="rId8"/>
    <p:sldLayoutId id="2147483658" r:id="rId9"/>
    <p:sldLayoutId id="2147483660" r:id="rId10"/>
    <p:sldLayoutId id="2147483661" r:id="rId11"/>
    <p:sldLayoutId id="2147483675" r:id="rId12"/>
    <p:sldLayoutId id="2147483677" r:id="rId13"/>
    <p:sldLayoutId id="2147483679" r:id="rId14"/>
    <p:sldLayoutId id="2147483680" r:id="rId15"/>
    <p:sldLayoutId id="2147483681"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7446" userDrawn="1">
          <p15:clr>
            <a:srgbClr val="F26B43"/>
          </p15:clr>
        </p15:guide>
        <p15:guide id="3" pos="211" userDrawn="1">
          <p15:clr>
            <a:srgbClr val="F26B43"/>
          </p15:clr>
        </p15:guide>
        <p15:guide id="4" orient="horz" pos="4133" userDrawn="1">
          <p15:clr>
            <a:srgbClr val="F26B43"/>
          </p15:clr>
        </p15:guide>
        <p15:guide id="5" pos="3840" userDrawn="1">
          <p15:clr>
            <a:srgbClr val="F26B43"/>
          </p15:clr>
        </p15:guide>
        <p15:guide id="6" orient="horz" pos="2160" userDrawn="1">
          <p15:clr>
            <a:srgbClr val="F26B43"/>
          </p15:clr>
        </p15:guide>
        <p15:guide id="7" orient="horz" pos="300" userDrawn="1">
          <p15:clr>
            <a:srgbClr val="F26B43"/>
          </p15:clr>
        </p15:guide>
        <p15:guide id="8" orient="horz" pos="640" userDrawn="1">
          <p15:clr>
            <a:srgbClr val="F26B43"/>
          </p15:clr>
        </p15:guide>
        <p15:guide id="9" orient="horz" pos="867" userDrawn="1">
          <p15:clr>
            <a:srgbClr val="F26B43"/>
          </p15:clr>
        </p15:guide>
        <p15:guide id="10" orient="horz" pos="41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F141E12-6887-FE76-6BE7-F802392C9EE9}"/>
              </a:ext>
            </a:extLst>
          </p:cNvPr>
          <p:cNvSpPr>
            <a:spLocks noGrp="1"/>
          </p:cNvSpPr>
          <p:nvPr>
            <p:ph type="sldNum" sz="quarter" idx="4"/>
          </p:nvPr>
        </p:nvSpPr>
        <p:spPr>
          <a:xfrm>
            <a:off x="11055928" y="6561139"/>
            <a:ext cx="1136073" cy="296863"/>
          </a:xfrm>
          <a:prstGeom prst="rect">
            <a:avLst/>
          </a:prstGeom>
        </p:spPr>
        <p:txBody>
          <a:bodyPr vert="horz" lIns="91440" tIns="45720" rIns="91440" bIns="45720" rtlCol="0" anchor="ctr"/>
          <a:lstStyle>
            <a:lvl1pPr algn="r">
              <a:defRPr sz="1000">
                <a:solidFill>
                  <a:schemeClr val="tx1"/>
                </a:solidFill>
                <a:latin typeface="Aptos" panose="020B0004020202020204" pitchFamily="34" charset="0"/>
              </a:defRPr>
            </a:lvl1pPr>
          </a:lstStyle>
          <a:p>
            <a:fld id="{FE142C23-2E17-9648-8B0C-A5E87F69F9CE}" type="slidenum">
              <a:rPr lang="en-US" smtClean="0"/>
              <a:pPr/>
              <a:t>‹N°›</a:t>
            </a:fld>
            <a:endParaRPr lang="en-US"/>
          </a:p>
        </p:txBody>
      </p:sp>
    </p:spTree>
    <p:extLst>
      <p:ext uri="{BB962C8B-B14F-4D97-AF65-F5344CB8AC3E}">
        <p14:creationId xmlns:p14="http://schemas.microsoft.com/office/powerpoint/2010/main" val="231780499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hf hdr="0" ftr="0" dt="0"/>
  <p:txStyles>
    <p:title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F26B43"/>
          </p15:clr>
        </p15:guide>
        <p15:guide id="2" pos="7446">
          <p15:clr>
            <a:srgbClr val="F26B43"/>
          </p15:clr>
        </p15:guide>
        <p15:guide id="3" pos="211">
          <p15:clr>
            <a:srgbClr val="F26B43"/>
          </p15:clr>
        </p15:guide>
        <p15:guide id="4" orient="horz" pos="4133">
          <p15:clr>
            <a:srgbClr val="F26B43"/>
          </p15:clr>
        </p15:guide>
        <p15:guide id="5" pos="3840">
          <p15:clr>
            <a:srgbClr val="F26B43"/>
          </p15:clr>
        </p15:guide>
        <p15:guide id="6" orient="horz" pos="2160">
          <p15:clr>
            <a:srgbClr val="F26B43"/>
          </p15:clr>
        </p15:guide>
        <p15:guide id="7" orient="horz" pos="300">
          <p15:clr>
            <a:srgbClr val="F26B43"/>
          </p15:clr>
        </p15:guide>
        <p15:guide id="8" orient="horz" pos="640">
          <p15:clr>
            <a:srgbClr val="F26B43"/>
          </p15:clr>
        </p15:guide>
        <p15:guide id="9" orient="horz" pos="867">
          <p15:clr>
            <a:srgbClr val="F26B43"/>
          </p15:clr>
        </p15:guide>
        <p15:guide id="10" orient="horz" pos="41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s://pixabay.com/ko/%EC%A7%80%EB%8F%84-%EC%BA%90%EB%82%98%EB%8B%A4-%EC%A7%80%EB%B0%A9-%EC%98%81%ED%86%A0-%EC%95%A8%EB%B2%84%ED%83%80-%EB%B8%8C%EB%A6%AC%ED%8B%B0%EC%8B%9C-%EC%BB%AC%EB%9F%BC%EB%B9%84%EC%95%84-%EB%A7%A4%EB%8B%88%ED%86%A0%EB%B0%94-208830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hyperlink" Target="https://pixabay.com/ko/%EC%A7%80%EB%8F%84-%EC%BA%90%EB%82%98%EB%8B%A4-%EC%A7%80%EB%B0%A9-%EC%98%81%ED%86%A0-%EC%95%A8%EB%B2%84%ED%83%80-%EB%B8%8C%EB%A6%AC%ED%8B%B0%EC%8B%9C-%EC%BB%AC%EB%9F%BC%EB%B9%84%EC%95%84-%EB%A7%A4%EB%8B%88%ED%86%A0%EB%B0%94-2088307/"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pixabay.com/ko/%EC%A7%80%EB%8F%84-%EC%BA%90%EB%82%98%EB%8B%A4-%EC%A7%80%EB%B0%A9-%EC%98%81%ED%86%A0-%EC%95%A8%EB%B2%84%ED%83%80-%EB%B8%8C%EB%A6%AC%ED%8B%B0%EC%8B%9C-%EC%BB%AC%EB%9F%BC%EB%B9%84%EC%95%84-%EB%A7%A4%EB%8B%88%ED%86%A0%EB%B0%94-2088307/" TargetMode="External"/><Relationship Id="rId5" Type="http://schemas.microsoft.com/office/2007/relationships/hdphoto" Target="../media/hdphoto1.wdp"/><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3.png"/><Relationship Id="rId5" Type="http://schemas.openxmlformats.org/officeDocument/2006/relationships/chart" Target="../charts/chart7.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slideLayout" Target="../slideLayouts/slideLayout8.xml"/><Relationship Id="rId1" Type="http://schemas.openxmlformats.org/officeDocument/2006/relationships/tags" Target="../tags/tag5.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jpg"/><Relationship Id="rId7" Type="http://schemas.openxmlformats.org/officeDocument/2006/relationships/image" Target="../media/image11.png"/><Relationship Id="rId2" Type="http://schemas.openxmlformats.org/officeDocument/2006/relationships/hyperlink" Target="mailto:email@leger360.com" TargetMode="Externa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24.jpeg"/><Relationship Id="rId4" Type="http://schemas.openxmlformats.org/officeDocument/2006/relationships/hyperlink" Target="mailto:pierre.cote@indicedhumanit&#233;.ca"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hyperlink" Target="https://pixabay.com/ko/%EC%A7%80%EB%8F%84-%EC%BA%90%EB%82%98%EB%8B%A4-%EC%A7%80%EB%B0%A9-%EC%98%81%ED%86%A0-%EC%95%A8%EB%B2%84%ED%83%80-%EB%B8%8C%EB%A6%AC%ED%8B%B0%EC%8B%9C-%EC%BB%AC%EB%9F%BC%EB%B9%84%EC%95%84-%EB%A7%A4%EB%8B%88%ED%86%A0%EB%B0%94-208830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EC34528-B008-2B1B-30B3-A981A5895612}"/>
              </a:ext>
            </a:extLst>
          </p:cNvPr>
          <p:cNvSpPr>
            <a:spLocks noGrp="1"/>
          </p:cNvSpPr>
          <p:nvPr>
            <p:ph type="sldNum" sz="quarter" idx="10"/>
          </p:nvPr>
        </p:nvSpPr>
        <p:spPr/>
        <p:txBody>
          <a:bodyPr/>
          <a:lstStyle/>
          <a:p>
            <a:fld id="{FE142C23-2E17-9648-8B0C-A5E87F69F9CE}" type="slidenum">
              <a:rPr lang="en-US" smtClean="0"/>
              <a:pPr/>
              <a:t>1</a:t>
            </a:fld>
            <a:endParaRPr lang="en-US"/>
          </a:p>
        </p:txBody>
      </p:sp>
      <p:sp>
        <p:nvSpPr>
          <p:cNvPr id="4" name="Espace réservé du texte 3">
            <a:extLst>
              <a:ext uri="{FF2B5EF4-FFF2-40B4-BE49-F238E27FC236}">
                <a16:creationId xmlns:a16="http://schemas.microsoft.com/office/drawing/2014/main" id="{0CD78B59-3A75-965F-17FA-D21406D1CAC8}"/>
              </a:ext>
            </a:extLst>
          </p:cNvPr>
          <p:cNvSpPr>
            <a:spLocks noGrp="1"/>
          </p:cNvSpPr>
          <p:nvPr>
            <p:ph type="body" sz="quarter" idx="11"/>
          </p:nvPr>
        </p:nvSpPr>
        <p:spPr>
          <a:xfrm>
            <a:off x="334964" y="2717881"/>
            <a:ext cx="5575642" cy="1593761"/>
          </a:xfrm>
        </p:spPr>
        <p:txBody>
          <a:bodyPr>
            <a:normAutofit/>
          </a:bodyPr>
          <a:lstStyle/>
          <a:p>
            <a:r>
              <a:rPr lang="en-US" dirty="0"/>
              <a:t>1</a:t>
            </a:r>
            <a:r>
              <a:rPr lang="en-US" baseline="30000" dirty="0"/>
              <a:t>er</a:t>
            </a:r>
            <a:r>
              <a:rPr lang="en-US" dirty="0"/>
              <a:t> </a:t>
            </a:r>
            <a:r>
              <a:rPr lang="en-US" dirty="0" err="1"/>
              <a:t>Indice</a:t>
            </a:r>
            <a:r>
              <a:rPr lang="en-US" dirty="0"/>
              <a:t> </a:t>
            </a:r>
            <a:r>
              <a:rPr lang="en-US" dirty="0" err="1"/>
              <a:t>d’Humanité</a:t>
            </a:r>
            <a:r>
              <a:rPr lang="en-US" dirty="0"/>
              <a:t>      au Canada</a:t>
            </a:r>
            <a:endParaRPr lang="en-US" sz="4000" dirty="0"/>
          </a:p>
        </p:txBody>
      </p:sp>
      <p:sp>
        <p:nvSpPr>
          <p:cNvPr id="5" name="Espace réservé du texte 4">
            <a:extLst>
              <a:ext uri="{FF2B5EF4-FFF2-40B4-BE49-F238E27FC236}">
                <a16:creationId xmlns:a16="http://schemas.microsoft.com/office/drawing/2014/main" id="{020F3AF4-9DC4-9A6A-0D56-0203092AE80D}"/>
              </a:ext>
            </a:extLst>
          </p:cNvPr>
          <p:cNvSpPr>
            <a:spLocks noGrp="1"/>
          </p:cNvSpPr>
          <p:nvPr>
            <p:ph type="body" sz="quarter" idx="12"/>
          </p:nvPr>
        </p:nvSpPr>
        <p:spPr/>
        <p:txBody>
          <a:bodyPr/>
          <a:lstStyle/>
          <a:p>
            <a:r>
              <a:rPr lang="en-US" dirty="0"/>
              <a:t>Date : 21 / 10 / 2024 </a:t>
            </a:r>
            <a:br>
              <a:rPr lang="en-US" dirty="0"/>
            </a:br>
            <a:r>
              <a:rPr lang="en-US" dirty="0"/>
              <a:t>Projet : 16811-097</a:t>
            </a:r>
          </a:p>
        </p:txBody>
      </p:sp>
      <p:sp>
        <p:nvSpPr>
          <p:cNvPr id="7" name="Espace réservé du texte 6">
            <a:extLst>
              <a:ext uri="{FF2B5EF4-FFF2-40B4-BE49-F238E27FC236}">
                <a16:creationId xmlns:a16="http://schemas.microsoft.com/office/drawing/2014/main" id="{4FFD2393-372B-F437-6E4E-9FF7EB4C59D9}"/>
              </a:ext>
            </a:extLst>
          </p:cNvPr>
          <p:cNvSpPr>
            <a:spLocks noGrp="1"/>
          </p:cNvSpPr>
          <p:nvPr>
            <p:ph type="body" sz="quarter" idx="15"/>
          </p:nvPr>
        </p:nvSpPr>
        <p:spPr>
          <a:xfrm>
            <a:off x="334963" y="4905353"/>
            <a:ext cx="4912898" cy="627769"/>
          </a:xfrm>
        </p:spPr>
        <p:txBody>
          <a:bodyPr/>
          <a:lstStyle/>
          <a:p>
            <a:r>
              <a:rPr lang="fr-CA" sz="1800" noProof="0" dirty="0">
                <a:solidFill>
                  <a:schemeClr val="tx1">
                    <a:lumMod val="50000"/>
                    <a:lumOff val="50000"/>
                  </a:schemeClr>
                </a:solidFill>
                <a:latin typeface="Aptos Light" panose="020B0004020202020204" pitchFamily="34" charset="0"/>
              </a:rPr>
              <a:t>Indice populationnel – point de vue canadien</a:t>
            </a:r>
          </a:p>
        </p:txBody>
      </p:sp>
      <p:sp>
        <p:nvSpPr>
          <p:cNvPr id="9" name="Titre 8">
            <a:extLst>
              <a:ext uri="{FF2B5EF4-FFF2-40B4-BE49-F238E27FC236}">
                <a16:creationId xmlns:a16="http://schemas.microsoft.com/office/drawing/2014/main" id="{5B132D7F-497E-26F5-A463-05C69569C1D5}"/>
              </a:ext>
            </a:extLst>
          </p:cNvPr>
          <p:cNvSpPr>
            <a:spLocks noGrp="1"/>
          </p:cNvSpPr>
          <p:nvPr>
            <p:ph type="title"/>
          </p:nvPr>
        </p:nvSpPr>
        <p:spPr/>
        <p:txBody>
          <a:bodyPr/>
          <a:lstStyle/>
          <a:p>
            <a:r>
              <a:rPr lang="fr-FR" dirty="0"/>
              <a:t>RÉSULTATS</a:t>
            </a:r>
          </a:p>
        </p:txBody>
      </p:sp>
      <p:sp>
        <p:nvSpPr>
          <p:cNvPr id="2" name="Rectangle 1">
            <a:extLst>
              <a:ext uri="{FF2B5EF4-FFF2-40B4-BE49-F238E27FC236}">
                <a16:creationId xmlns:a16="http://schemas.microsoft.com/office/drawing/2014/main" id="{AE1011C5-E505-DE81-90AE-8A00DC07DEFC}"/>
              </a:ext>
            </a:extLst>
          </p:cNvPr>
          <p:cNvSpPr/>
          <p:nvPr/>
        </p:nvSpPr>
        <p:spPr>
          <a:xfrm rot="16200000" flipV="1">
            <a:off x="2961641" y="3317241"/>
            <a:ext cx="6045200" cy="2235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6" name="Picture 6" descr="A black and white symbol&#10;&#10;Description automatically generated">
            <a:extLst>
              <a:ext uri="{FF2B5EF4-FFF2-40B4-BE49-F238E27FC236}">
                <a16:creationId xmlns:a16="http://schemas.microsoft.com/office/drawing/2014/main" id="{D1D6098C-2BCA-C6DA-AF20-0E8482D56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978" y="843141"/>
            <a:ext cx="3125499" cy="4600876"/>
          </a:xfrm>
          <a:prstGeom prst="rect">
            <a:avLst/>
          </a:prstGeom>
          <a:ln>
            <a:noFill/>
          </a:ln>
          <a:effectLst>
            <a:softEdge rad="112500"/>
          </a:effectLst>
        </p:spPr>
      </p:pic>
    </p:spTree>
    <p:extLst>
      <p:ext uri="{BB962C8B-B14F-4D97-AF65-F5344CB8AC3E}">
        <p14:creationId xmlns:p14="http://schemas.microsoft.com/office/powerpoint/2010/main" val="3117963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9557-3F99-4EBA-0E96-06D6AF1A317A}"/>
            </a:ext>
          </a:extLst>
        </p:cNvPr>
        <p:cNvGrpSpPr/>
        <p:nvPr/>
      </p:nvGrpSpPr>
      <p:grpSpPr>
        <a:xfrm>
          <a:off x="0" y="0"/>
          <a:ext cx="0" cy="0"/>
          <a:chOff x="0" y="0"/>
          <a:chExt cx="0" cy="0"/>
        </a:xfrm>
      </p:grpSpPr>
      <p:pic>
        <p:nvPicPr>
          <p:cNvPr id="8" name="Image 7" descr="Une image contenant croquis, dessin, noir&#10;&#10;Description générée automatiquement">
            <a:extLst>
              <a:ext uri="{FF2B5EF4-FFF2-40B4-BE49-F238E27FC236}">
                <a16:creationId xmlns:a16="http://schemas.microsoft.com/office/drawing/2014/main" id="{8FF80525-F4F0-C4CA-2B5D-F7C5542A7103}"/>
              </a:ext>
            </a:extLst>
          </p:cNvPr>
          <p:cNvPicPr>
            <a:picLocks noChangeAspect="1"/>
          </p:cNvPicPr>
          <p:nvPr/>
        </p:nvPicPr>
        <p:blipFill>
          <a:blip r:embed="rId2">
            <a:duotone>
              <a:schemeClr val="accent3">
                <a:shade val="45000"/>
                <a:satMod val="135000"/>
              </a:schemeClr>
              <a:prstClr val="white"/>
            </a:duotone>
            <a:alphaModFix amt="35000"/>
            <a:extLst>
              <a:ext uri="{BEBA8EAE-BF5A-486C-A8C5-ECC9F3942E4B}">
                <a14:imgProps xmlns:a14="http://schemas.microsoft.com/office/drawing/2010/main">
                  <a14:imgLayer r:embed="rId3">
                    <a14:imgEffect>
                      <a14:saturation sat="400000"/>
                    </a14:imgEffect>
                  </a14:imgLayer>
                </a14:imgProps>
              </a:ext>
              <a:ext uri="{837473B0-CC2E-450A-ABE3-18F120FF3D39}">
                <a1611:picAttrSrcUrl xmlns:a1611="http://schemas.microsoft.com/office/drawing/2016/11/main" r:id="rId4"/>
              </a:ext>
            </a:extLst>
          </a:blip>
          <a:stretch>
            <a:fillRect/>
          </a:stretch>
        </p:blipFill>
        <p:spPr>
          <a:xfrm>
            <a:off x="2315173" y="512319"/>
            <a:ext cx="8111217" cy="6279652"/>
          </a:xfrm>
          <a:prstGeom prst="rect">
            <a:avLst/>
          </a:prstGeom>
        </p:spPr>
      </p:pic>
      <p:sp>
        <p:nvSpPr>
          <p:cNvPr id="3" name="Slide Number Placeholder 2">
            <a:extLst>
              <a:ext uri="{FF2B5EF4-FFF2-40B4-BE49-F238E27FC236}">
                <a16:creationId xmlns:a16="http://schemas.microsoft.com/office/drawing/2014/main" id="{45E81773-FA7C-FCB4-3119-4B18A5A47B06}"/>
              </a:ext>
            </a:extLst>
          </p:cNvPr>
          <p:cNvSpPr>
            <a:spLocks noGrp="1"/>
          </p:cNvSpPr>
          <p:nvPr>
            <p:ph type="sldNum" sz="quarter" idx="12"/>
          </p:nvPr>
        </p:nvSpPr>
        <p:spPr/>
        <p:txBody>
          <a:bodyPr/>
          <a:lstStyle/>
          <a:p>
            <a:fld id="{FE142C23-2E17-9648-8B0C-A5E87F69F9CE}" type="slidenum">
              <a:rPr lang="en-US" smtClean="0"/>
              <a:t>10</a:t>
            </a:fld>
            <a:endParaRPr lang="en-US"/>
          </a:p>
        </p:txBody>
      </p:sp>
      <p:sp>
        <p:nvSpPr>
          <p:cNvPr id="12" name="Espace réservé du texte 11">
            <a:extLst>
              <a:ext uri="{FF2B5EF4-FFF2-40B4-BE49-F238E27FC236}">
                <a16:creationId xmlns:a16="http://schemas.microsoft.com/office/drawing/2014/main" id="{346A12BE-3B2F-0B86-3890-4DD42C5FFC5D}"/>
              </a:ext>
            </a:extLst>
          </p:cNvPr>
          <p:cNvSpPr>
            <a:spLocks noGrp="1"/>
          </p:cNvSpPr>
          <p:nvPr>
            <p:ph type="body" sz="quarter" idx="14"/>
          </p:nvPr>
        </p:nvSpPr>
        <p:spPr>
          <a:xfrm>
            <a:off x="283687" y="657225"/>
            <a:ext cx="8742362" cy="358775"/>
          </a:xfrm>
        </p:spPr>
        <p:txBody>
          <a:bodyPr>
            <a:normAutofit lnSpcReduction="10000"/>
          </a:bodyPr>
          <a:lstStyle/>
          <a:p>
            <a:r>
              <a:rPr lang="fr-CA" dirty="0"/>
              <a:t>Canada</a:t>
            </a:r>
          </a:p>
        </p:txBody>
      </p:sp>
      <p:pic>
        <p:nvPicPr>
          <p:cNvPr id="2" name="Image 1" descr="Une image contenant texte, Police, symbole, Graphique&#10;&#10;Description générée automatiquement">
            <a:extLst>
              <a:ext uri="{FF2B5EF4-FFF2-40B4-BE49-F238E27FC236}">
                <a16:creationId xmlns:a16="http://schemas.microsoft.com/office/drawing/2014/main" id="{FBFA5F62-4873-C639-CF5F-A38367608C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78044" y="1868459"/>
            <a:ext cx="2435530" cy="3590034"/>
          </a:xfrm>
          <a:prstGeom prst="rect">
            <a:avLst/>
          </a:prstGeom>
          <a:noFill/>
        </p:spPr>
      </p:pic>
      <p:sp>
        <p:nvSpPr>
          <p:cNvPr id="13" name="Espace réservé du texte 12">
            <a:extLst>
              <a:ext uri="{FF2B5EF4-FFF2-40B4-BE49-F238E27FC236}">
                <a16:creationId xmlns:a16="http://schemas.microsoft.com/office/drawing/2014/main" id="{8C6E166D-DE3B-F060-B8B5-B09D45B34171}"/>
              </a:ext>
            </a:extLst>
          </p:cNvPr>
          <p:cNvSpPr>
            <a:spLocks noGrp="1"/>
          </p:cNvSpPr>
          <p:nvPr>
            <p:ph type="body" sz="quarter" idx="13"/>
          </p:nvPr>
        </p:nvSpPr>
        <p:spPr>
          <a:xfrm>
            <a:off x="300778" y="1016000"/>
            <a:ext cx="5761037" cy="360363"/>
          </a:xfrm>
        </p:spPr>
        <p:txBody>
          <a:bodyPr/>
          <a:lstStyle/>
          <a:p>
            <a:r>
              <a:rPr lang="fr-CA" dirty="0"/>
              <a:t>Indice national 2024</a:t>
            </a:r>
          </a:p>
        </p:txBody>
      </p:sp>
      <p:sp>
        <p:nvSpPr>
          <p:cNvPr id="10" name="Rectangle : coins arrondis 9">
            <a:extLst>
              <a:ext uri="{FF2B5EF4-FFF2-40B4-BE49-F238E27FC236}">
                <a16:creationId xmlns:a16="http://schemas.microsoft.com/office/drawing/2014/main" id="{94C22B6E-872E-24C6-1586-33A6D61813F6}"/>
              </a:ext>
            </a:extLst>
          </p:cNvPr>
          <p:cNvSpPr/>
          <p:nvPr/>
        </p:nvSpPr>
        <p:spPr>
          <a:xfrm>
            <a:off x="6095999" y="2423610"/>
            <a:ext cx="2875175" cy="2630078"/>
          </a:xfrm>
          <a:prstGeom prst="roundRect">
            <a:avLst/>
          </a:prstGeom>
          <a:solidFill>
            <a:srgbClr val="FFC00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rgbClr val="FFC000"/>
              </a:solidFill>
            </a:endParaRPr>
          </a:p>
        </p:txBody>
      </p:sp>
      <p:sp>
        <p:nvSpPr>
          <p:cNvPr id="4" name="ZoneTexte 3">
            <a:extLst>
              <a:ext uri="{FF2B5EF4-FFF2-40B4-BE49-F238E27FC236}">
                <a16:creationId xmlns:a16="http://schemas.microsoft.com/office/drawing/2014/main" id="{CEA6F363-BA92-6D90-325B-5F71F4121457}"/>
              </a:ext>
            </a:extLst>
          </p:cNvPr>
          <p:cNvSpPr txBox="1"/>
          <p:nvPr/>
        </p:nvSpPr>
        <p:spPr>
          <a:xfrm>
            <a:off x="6428686" y="2632856"/>
            <a:ext cx="2209800" cy="2154436"/>
          </a:xfrm>
          <a:prstGeom prst="rect">
            <a:avLst/>
          </a:prstGeom>
          <a:noFill/>
        </p:spPr>
        <p:txBody>
          <a:bodyPr wrap="square" rtlCol="0">
            <a:spAutoFit/>
          </a:bodyPr>
          <a:lstStyle/>
          <a:p>
            <a:pPr algn="ctr"/>
            <a:r>
              <a:rPr lang="fr-CA" b="1" dirty="0">
                <a:latin typeface="Aptos" panose="020B0004020202020204" pitchFamily="34" charset="0"/>
              </a:rPr>
              <a:t>Société canadienne</a:t>
            </a:r>
          </a:p>
          <a:p>
            <a:pPr algn="ctr"/>
            <a:r>
              <a:rPr lang="fr-CA" sz="8000" b="1" dirty="0">
                <a:latin typeface="Aptos" panose="020B0004020202020204" pitchFamily="34" charset="0"/>
              </a:rPr>
              <a:t>61,3</a:t>
            </a:r>
          </a:p>
          <a:p>
            <a:pPr algn="ctr"/>
            <a:r>
              <a:rPr lang="fr-CA" i="1" dirty="0">
                <a:latin typeface="Aptos" panose="020B0004020202020204" pitchFamily="34" charset="0"/>
              </a:rPr>
              <a:t>(Indice sur 100) </a:t>
            </a:r>
          </a:p>
        </p:txBody>
      </p:sp>
      <p:pic>
        <p:nvPicPr>
          <p:cNvPr id="5" name="Image 4" descr="Une image contenant texte, Police, symbole, Graphique&#10;&#10;Description générée automatiquement">
            <a:extLst>
              <a:ext uri="{FF2B5EF4-FFF2-40B4-BE49-F238E27FC236}">
                <a16:creationId xmlns:a16="http://schemas.microsoft.com/office/drawing/2014/main" id="{B09F2F3E-9734-E3B8-D2F7-790BB9F87B2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
        <p:nvSpPr>
          <p:cNvPr id="6" name="ZoneTexte 5">
            <a:extLst>
              <a:ext uri="{FF2B5EF4-FFF2-40B4-BE49-F238E27FC236}">
                <a16:creationId xmlns:a16="http://schemas.microsoft.com/office/drawing/2014/main" id="{9693B5B2-D27C-7C77-9F33-5C395433D283}"/>
              </a:ext>
            </a:extLst>
          </p:cNvPr>
          <p:cNvSpPr txBox="1"/>
          <p:nvPr/>
        </p:nvSpPr>
        <p:spPr>
          <a:xfrm>
            <a:off x="6061815" y="1429517"/>
            <a:ext cx="3056966" cy="923330"/>
          </a:xfrm>
          <a:prstGeom prst="rect">
            <a:avLst/>
          </a:prstGeom>
          <a:noFill/>
        </p:spPr>
        <p:txBody>
          <a:bodyPr wrap="square" rtlCol="0">
            <a:spAutoFit/>
          </a:bodyPr>
          <a:lstStyle/>
          <a:p>
            <a:pPr algn="ctr"/>
            <a:r>
              <a:rPr lang="fr-CA" dirty="0"/>
              <a:t>Regard critique de la population canadienne                       sur sa société</a:t>
            </a:r>
          </a:p>
        </p:txBody>
      </p:sp>
    </p:spTree>
    <p:extLst>
      <p:ext uri="{BB962C8B-B14F-4D97-AF65-F5344CB8AC3E}">
        <p14:creationId xmlns:p14="http://schemas.microsoft.com/office/powerpoint/2010/main" val="3176056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9557-3F99-4EBA-0E96-06D6AF1A31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81773-FA7C-FCB4-3119-4B18A5A47B06}"/>
              </a:ext>
            </a:extLst>
          </p:cNvPr>
          <p:cNvSpPr>
            <a:spLocks noGrp="1"/>
          </p:cNvSpPr>
          <p:nvPr>
            <p:ph type="sldNum" sz="quarter" idx="12"/>
          </p:nvPr>
        </p:nvSpPr>
        <p:spPr/>
        <p:txBody>
          <a:bodyPr/>
          <a:lstStyle/>
          <a:p>
            <a:fld id="{FE142C23-2E17-9648-8B0C-A5E87F69F9CE}" type="slidenum">
              <a:rPr lang="en-US" smtClean="0"/>
              <a:t>11</a:t>
            </a:fld>
            <a:endParaRPr lang="en-US"/>
          </a:p>
        </p:txBody>
      </p:sp>
      <p:sp>
        <p:nvSpPr>
          <p:cNvPr id="12" name="Espace réservé du texte 11">
            <a:extLst>
              <a:ext uri="{FF2B5EF4-FFF2-40B4-BE49-F238E27FC236}">
                <a16:creationId xmlns:a16="http://schemas.microsoft.com/office/drawing/2014/main" id="{346A12BE-3B2F-0B86-3890-4DD42C5FFC5D}"/>
              </a:ext>
            </a:extLst>
          </p:cNvPr>
          <p:cNvSpPr>
            <a:spLocks noGrp="1"/>
          </p:cNvSpPr>
          <p:nvPr>
            <p:ph type="body" sz="quarter" idx="14"/>
          </p:nvPr>
        </p:nvSpPr>
        <p:spPr>
          <a:xfrm>
            <a:off x="283687" y="657225"/>
            <a:ext cx="8742362" cy="358775"/>
          </a:xfrm>
        </p:spPr>
        <p:txBody>
          <a:bodyPr>
            <a:normAutofit lnSpcReduction="10000"/>
          </a:bodyPr>
          <a:lstStyle/>
          <a:p>
            <a:r>
              <a:rPr lang="fr-CA" dirty="0"/>
              <a:t>Canada</a:t>
            </a:r>
          </a:p>
        </p:txBody>
      </p:sp>
      <p:pic>
        <p:nvPicPr>
          <p:cNvPr id="2" name="Image 1" descr="Une image contenant texte, Police, symbole, Graphique&#10;&#10;Description générée automatiquement">
            <a:extLst>
              <a:ext uri="{FF2B5EF4-FFF2-40B4-BE49-F238E27FC236}">
                <a16:creationId xmlns:a16="http://schemas.microsoft.com/office/drawing/2014/main" id="{FBFA5F62-4873-C639-CF5F-A38367608C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76209" y="550536"/>
            <a:ext cx="1222036" cy="1801313"/>
          </a:xfrm>
          <a:prstGeom prst="rect">
            <a:avLst/>
          </a:prstGeom>
          <a:noFill/>
        </p:spPr>
      </p:pic>
      <p:sp>
        <p:nvSpPr>
          <p:cNvPr id="7" name="ZoneTexte 6">
            <a:extLst>
              <a:ext uri="{FF2B5EF4-FFF2-40B4-BE49-F238E27FC236}">
                <a16:creationId xmlns:a16="http://schemas.microsoft.com/office/drawing/2014/main" id="{BC11BD31-BBC7-6CB9-5703-E91DFEAE2476}"/>
              </a:ext>
            </a:extLst>
          </p:cNvPr>
          <p:cNvSpPr txBox="1"/>
          <p:nvPr/>
        </p:nvSpPr>
        <p:spPr>
          <a:xfrm>
            <a:off x="70015" y="6605996"/>
            <a:ext cx="10446484" cy="215444"/>
          </a:xfrm>
          <a:prstGeom prst="rect">
            <a:avLst/>
          </a:prstGeom>
          <a:noFill/>
        </p:spPr>
        <p:txBody>
          <a:bodyPr wrap="square">
            <a:spAutoFit/>
          </a:bodyPr>
          <a:lstStyle/>
          <a:p>
            <a:r>
              <a:rPr lang="fr-CA" sz="800" dirty="0"/>
              <a:t>n=3001 </a:t>
            </a:r>
            <a:r>
              <a:rPr lang="fr-CA" sz="800" dirty="0" err="1"/>
              <a:t>Canadien·ne·s</a:t>
            </a:r>
            <a:endParaRPr lang="fr-CA" sz="800" dirty="0"/>
          </a:p>
        </p:txBody>
      </p:sp>
      <p:sp>
        <p:nvSpPr>
          <p:cNvPr id="13" name="Espace réservé du texte 12">
            <a:extLst>
              <a:ext uri="{FF2B5EF4-FFF2-40B4-BE49-F238E27FC236}">
                <a16:creationId xmlns:a16="http://schemas.microsoft.com/office/drawing/2014/main" id="{8C6E166D-DE3B-F060-B8B5-B09D45B34171}"/>
              </a:ext>
            </a:extLst>
          </p:cNvPr>
          <p:cNvSpPr>
            <a:spLocks noGrp="1"/>
          </p:cNvSpPr>
          <p:nvPr>
            <p:ph type="body" sz="quarter" idx="13"/>
          </p:nvPr>
        </p:nvSpPr>
        <p:spPr>
          <a:xfrm>
            <a:off x="300778" y="1016000"/>
            <a:ext cx="5761037" cy="360363"/>
          </a:xfrm>
        </p:spPr>
        <p:txBody>
          <a:bodyPr/>
          <a:lstStyle/>
          <a:p>
            <a:r>
              <a:rPr lang="fr-CA" dirty="0"/>
              <a:t>Indice national 2024</a:t>
            </a:r>
          </a:p>
        </p:txBody>
      </p:sp>
      <p:pic>
        <p:nvPicPr>
          <p:cNvPr id="14" name="Image 13" descr="Une image contenant croquis, dessin, noir&#10;&#10;Description générée automatiquement">
            <a:extLst>
              <a:ext uri="{FF2B5EF4-FFF2-40B4-BE49-F238E27FC236}">
                <a16:creationId xmlns:a16="http://schemas.microsoft.com/office/drawing/2014/main" id="{47A629CD-E5FD-DF48-B565-505D65B0C263}"/>
              </a:ext>
            </a:extLst>
          </p:cNvPr>
          <p:cNvPicPr>
            <a:picLocks noChangeAspect="1"/>
          </p:cNvPicPr>
          <p:nvPr/>
        </p:nvPicPr>
        <p:blipFill>
          <a:blip r:embed="rId3">
            <a:duotone>
              <a:schemeClr val="accent3">
                <a:shade val="45000"/>
                <a:satMod val="135000"/>
              </a:schemeClr>
              <a:prstClr val="white"/>
            </a:duotone>
            <a:extLst>
              <a:ext uri="{837473B0-CC2E-450A-ABE3-18F120FF3D39}">
                <a1611:picAttrSrcUrl xmlns:a1611="http://schemas.microsoft.com/office/drawing/2016/11/main" r:id="rId4"/>
              </a:ext>
            </a:extLst>
          </a:blip>
          <a:stretch>
            <a:fillRect/>
          </a:stretch>
        </p:blipFill>
        <p:spPr>
          <a:xfrm>
            <a:off x="2315173" y="512319"/>
            <a:ext cx="8111217" cy="6279652"/>
          </a:xfrm>
          <a:prstGeom prst="rect">
            <a:avLst/>
          </a:prstGeom>
        </p:spPr>
      </p:pic>
      <p:pic>
        <p:nvPicPr>
          <p:cNvPr id="21" name="Image 20" descr="CUne image contenant texte, Police, symbole, Graphique">
            <a:extLst>
              <a:ext uri="{FF2B5EF4-FFF2-40B4-BE49-F238E27FC236}">
                <a16:creationId xmlns:a16="http://schemas.microsoft.com/office/drawing/2014/main" id="{952057F4-5E76-68F9-F32D-43EF575AC7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2517" y="4290064"/>
            <a:ext cx="593681" cy="875101"/>
          </a:xfrm>
          <a:prstGeom prst="rect">
            <a:avLst/>
          </a:prstGeom>
          <a:noFill/>
        </p:spPr>
      </p:pic>
      <p:pic>
        <p:nvPicPr>
          <p:cNvPr id="23" name="Image 22" descr="CUne image contenant texte, Police, symbole, Graphique">
            <a:extLst>
              <a:ext uri="{FF2B5EF4-FFF2-40B4-BE49-F238E27FC236}">
                <a16:creationId xmlns:a16="http://schemas.microsoft.com/office/drawing/2014/main" id="{05E1613E-DE78-242F-0ED5-F593D74736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1498" y="4706149"/>
            <a:ext cx="593681" cy="875101"/>
          </a:xfrm>
          <a:prstGeom prst="rect">
            <a:avLst/>
          </a:prstGeom>
          <a:noFill/>
        </p:spPr>
      </p:pic>
      <p:pic>
        <p:nvPicPr>
          <p:cNvPr id="25" name="Image 24" descr="CUne image contenant texte, Police, symbole, Graphique">
            <a:extLst>
              <a:ext uri="{FF2B5EF4-FFF2-40B4-BE49-F238E27FC236}">
                <a16:creationId xmlns:a16="http://schemas.microsoft.com/office/drawing/2014/main" id="{A408A491-0C4F-3819-B7B8-1C02A35993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116" y="4680017"/>
            <a:ext cx="593681" cy="875101"/>
          </a:xfrm>
          <a:prstGeom prst="rect">
            <a:avLst/>
          </a:prstGeom>
          <a:noFill/>
        </p:spPr>
      </p:pic>
      <p:pic>
        <p:nvPicPr>
          <p:cNvPr id="27" name="Image 26" descr="CUne image contenant texte, Police, symbole, Graphique">
            <a:extLst>
              <a:ext uri="{FF2B5EF4-FFF2-40B4-BE49-F238E27FC236}">
                <a16:creationId xmlns:a16="http://schemas.microsoft.com/office/drawing/2014/main" id="{ED62DCD8-D7B4-1C55-2021-703E2FFD03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9041" y="4937829"/>
            <a:ext cx="593681" cy="875101"/>
          </a:xfrm>
          <a:prstGeom prst="rect">
            <a:avLst/>
          </a:prstGeom>
          <a:noFill/>
        </p:spPr>
      </p:pic>
      <p:pic>
        <p:nvPicPr>
          <p:cNvPr id="29" name="Image 28" descr="CUne image contenant texte, Police, symbole, Graphique">
            <a:extLst>
              <a:ext uri="{FF2B5EF4-FFF2-40B4-BE49-F238E27FC236}">
                <a16:creationId xmlns:a16="http://schemas.microsoft.com/office/drawing/2014/main" id="{94DD7CC7-2920-0E53-5ED5-27B89E9A98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7797" y="4612447"/>
            <a:ext cx="593681" cy="875101"/>
          </a:xfrm>
          <a:prstGeom prst="rect">
            <a:avLst/>
          </a:prstGeom>
          <a:noFill/>
        </p:spPr>
      </p:pic>
      <p:pic>
        <p:nvPicPr>
          <p:cNvPr id="31" name="Image 30" descr="CUne image contenant texte, Police, symbole, Graphique">
            <a:extLst>
              <a:ext uri="{FF2B5EF4-FFF2-40B4-BE49-F238E27FC236}">
                <a16:creationId xmlns:a16="http://schemas.microsoft.com/office/drawing/2014/main" id="{5D3C7C81-03F8-DF8D-81F3-03440C0318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96417" y="4835007"/>
            <a:ext cx="593681" cy="875101"/>
          </a:xfrm>
          <a:prstGeom prst="rect">
            <a:avLst/>
          </a:prstGeom>
          <a:noFill/>
        </p:spPr>
      </p:pic>
      <p:sp>
        <p:nvSpPr>
          <p:cNvPr id="33" name="Légende : encadrée à une bordure 32">
            <a:extLst>
              <a:ext uri="{FF2B5EF4-FFF2-40B4-BE49-F238E27FC236}">
                <a16:creationId xmlns:a16="http://schemas.microsoft.com/office/drawing/2014/main" id="{3ADD51E1-2FCD-71B1-08D1-1F8D13282938}"/>
              </a:ext>
            </a:extLst>
          </p:cNvPr>
          <p:cNvSpPr/>
          <p:nvPr/>
        </p:nvSpPr>
        <p:spPr>
          <a:xfrm rot="19895291">
            <a:off x="3039227" y="3932518"/>
            <a:ext cx="593681" cy="275434"/>
          </a:xfrm>
          <a:prstGeom prst="accentCallout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ZoneTexte 15">
            <a:extLst>
              <a:ext uri="{FF2B5EF4-FFF2-40B4-BE49-F238E27FC236}">
                <a16:creationId xmlns:a16="http://schemas.microsoft.com/office/drawing/2014/main" id="{0155D31F-FA53-0835-4626-9E768B4BAA29}"/>
              </a:ext>
            </a:extLst>
          </p:cNvPr>
          <p:cNvSpPr txBox="1"/>
          <p:nvPr/>
        </p:nvSpPr>
        <p:spPr>
          <a:xfrm rot="19949609">
            <a:off x="2645175" y="3881390"/>
            <a:ext cx="1375881" cy="369332"/>
          </a:xfrm>
          <a:prstGeom prst="rect">
            <a:avLst/>
          </a:prstGeom>
          <a:noFill/>
        </p:spPr>
        <p:txBody>
          <a:bodyPr wrap="square" rtlCol="0">
            <a:spAutoFit/>
          </a:bodyPr>
          <a:lstStyle/>
          <a:p>
            <a:pPr algn="ctr"/>
            <a:r>
              <a:rPr lang="fr-CA" b="1" dirty="0">
                <a:solidFill>
                  <a:srgbClr val="FFFFFF"/>
                </a:solidFill>
                <a:latin typeface="Aptos" panose="020B0004020202020204" pitchFamily="34" charset="0"/>
              </a:rPr>
              <a:t>61,3</a:t>
            </a:r>
          </a:p>
        </p:txBody>
      </p:sp>
      <p:sp>
        <p:nvSpPr>
          <p:cNvPr id="35" name="Légende : encadrée à une bordure 34">
            <a:extLst>
              <a:ext uri="{FF2B5EF4-FFF2-40B4-BE49-F238E27FC236}">
                <a16:creationId xmlns:a16="http://schemas.microsoft.com/office/drawing/2014/main" id="{325B4881-5F40-14A2-113B-6FE5F44315F4}"/>
              </a:ext>
            </a:extLst>
          </p:cNvPr>
          <p:cNvSpPr/>
          <p:nvPr/>
        </p:nvSpPr>
        <p:spPr>
          <a:xfrm rot="19895291">
            <a:off x="4007591" y="4193310"/>
            <a:ext cx="593681" cy="275434"/>
          </a:xfrm>
          <a:prstGeom prst="accentCallout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Légende : encadrée à une bordure 35">
            <a:extLst>
              <a:ext uri="{FF2B5EF4-FFF2-40B4-BE49-F238E27FC236}">
                <a16:creationId xmlns:a16="http://schemas.microsoft.com/office/drawing/2014/main" id="{2C6C8A41-0034-04A3-FC4C-8A904B724308}"/>
              </a:ext>
            </a:extLst>
          </p:cNvPr>
          <p:cNvSpPr/>
          <p:nvPr/>
        </p:nvSpPr>
        <p:spPr>
          <a:xfrm rot="19895291">
            <a:off x="5208993" y="4434923"/>
            <a:ext cx="593681" cy="275434"/>
          </a:xfrm>
          <a:prstGeom prst="accentCallout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7" name="Légende : encadrée à une bordure 36">
            <a:extLst>
              <a:ext uri="{FF2B5EF4-FFF2-40B4-BE49-F238E27FC236}">
                <a16:creationId xmlns:a16="http://schemas.microsoft.com/office/drawing/2014/main" id="{CF10A057-CB4A-55FB-132F-B63F0DB137F9}"/>
              </a:ext>
            </a:extLst>
          </p:cNvPr>
          <p:cNvSpPr/>
          <p:nvPr/>
        </p:nvSpPr>
        <p:spPr>
          <a:xfrm rot="19895291">
            <a:off x="6651548" y="4548000"/>
            <a:ext cx="593681" cy="275434"/>
          </a:xfrm>
          <a:prstGeom prst="accentCallout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Légende : encadrée à une bordure 37">
            <a:extLst>
              <a:ext uri="{FF2B5EF4-FFF2-40B4-BE49-F238E27FC236}">
                <a16:creationId xmlns:a16="http://schemas.microsoft.com/office/drawing/2014/main" id="{B4E72AA2-CBA0-8A54-89EF-D4695F541DA5}"/>
              </a:ext>
            </a:extLst>
          </p:cNvPr>
          <p:cNvSpPr/>
          <p:nvPr/>
        </p:nvSpPr>
        <p:spPr>
          <a:xfrm rot="19895291">
            <a:off x="8156924" y="4296475"/>
            <a:ext cx="593681" cy="275434"/>
          </a:xfrm>
          <a:prstGeom prst="accentCallout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Légende : encadrée à une bordure 38">
            <a:extLst>
              <a:ext uri="{FF2B5EF4-FFF2-40B4-BE49-F238E27FC236}">
                <a16:creationId xmlns:a16="http://schemas.microsoft.com/office/drawing/2014/main" id="{438FA5E6-B078-1FCB-374C-6DE205EC78BF}"/>
              </a:ext>
            </a:extLst>
          </p:cNvPr>
          <p:cNvSpPr/>
          <p:nvPr/>
        </p:nvSpPr>
        <p:spPr>
          <a:xfrm rot="19895291">
            <a:off x="9981234" y="4242280"/>
            <a:ext cx="593681" cy="275434"/>
          </a:xfrm>
          <a:prstGeom prst="accentCallout1">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8" name="ZoneTexte 27">
            <a:extLst>
              <a:ext uri="{FF2B5EF4-FFF2-40B4-BE49-F238E27FC236}">
                <a16:creationId xmlns:a16="http://schemas.microsoft.com/office/drawing/2014/main" id="{EAF6EDB3-B41F-6921-0934-1558F90DC9C9}"/>
              </a:ext>
            </a:extLst>
          </p:cNvPr>
          <p:cNvSpPr txBox="1"/>
          <p:nvPr/>
        </p:nvSpPr>
        <p:spPr>
          <a:xfrm rot="19662171">
            <a:off x="3670280" y="4097202"/>
            <a:ext cx="1375881" cy="369332"/>
          </a:xfrm>
          <a:prstGeom prst="rect">
            <a:avLst/>
          </a:prstGeom>
          <a:noFill/>
        </p:spPr>
        <p:txBody>
          <a:bodyPr wrap="square" rtlCol="0">
            <a:spAutoFit/>
          </a:bodyPr>
          <a:lstStyle/>
          <a:p>
            <a:pPr algn="ctr"/>
            <a:r>
              <a:rPr lang="fr-CA" b="1" dirty="0">
                <a:solidFill>
                  <a:srgbClr val="FF0000"/>
                </a:solidFill>
                <a:latin typeface="Aptos" panose="020B0004020202020204" pitchFamily="34" charset="0"/>
              </a:rPr>
              <a:t>56,5</a:t>
            </a:r>
          </a:p>
        </p:txBody>
      </p:sp>
      <p:sp>
        <p:nvSpPr>
          <p:cNvPr id="30" name="ZoneTexte 29">
            <a:extLst>
              <a:ext uri="{FF2B5EF4-FFF2-40B4-BE49-F238E27FC236}">
                <a16:creationId xmlns:a16="http://schemas.microsoft.com/office/drawing/2014/main" id="{25389F28-0952-9A05-FEC5-10B1D5D895A7}"/>
              </a:ext>
            </a:extLst>
          </p:cNvPr>
          <p:cNvSpPr txBox="1"/>
          <p:nvPr/>
        </p:nvSpPr>
        <p:spPr>
          <a:xfrm rot="19711752">
            <a:off x="4831100" y="4387974"/>
            <a:ext cx="1375881" cy="369332"/>
          </a:xfrm>
          <a:prstGeom prst="rect">
            <a:avLst/>
          </a:prstGeom>
          <a:noFill/>
        </p:spPr>
        <p:txBody>
          <a:bodyPr wrap="square" rtlCol="0">
            <a:spAutoFit/>
          </a:bodyPr>
          <a:lstStyle/>
          <a:p>
            <a:pPr algn="ctr"/>
            <a:r>
              <a:rPr lang="fr-CA" b="1" dirty="0">
                <a:solidFill>
                  <a:schemeClr val="bg1"/>
                </a:solidFill>
                <a:latin typeface="Aptos" panose="020B0004020202020204" pitchFamily="34" charset="0"/>
              </a:rPr>
              <a:t>59,5</a:t>
            </a:r>
          </a:p>
        </p:txBody>
      </p:sp>
      <p:sp>
        <p:nvSpPr>
          <p:cNvPr id="26" name="ZoneTexte 25">
            <a:extLst>
              <a:ext uri="{FF2B5EF4-FFF2-40B4-BE49-F238E27FC236}">
                <a16:creationId xmlns:a16="http://schemas.microsoft.com/office/drawing/2014/main" id="{6021CA14-CAF3-DC6D-5201-DDD6CBECFD03}"/>
              </a:ext>
            </a:extLst>
          </p:cNvPr>
          <p:cNvSpPr txBox="1"/>
          <p:nvPr/>
        </p:nvSpPr>
        <p:spPr>
          <a:xfrm rot="19933393">
            <a:off x="6224587" y="4564384"/>
            <a:ext cx="1375881" cy="369332"/>
          </a:xfrm>
          <a:prstGeom prst="rect">
            <a:avLst/>
          </a:prstGeom>
          <a:noFill/>
        </p:spPr>
        <p:txBody>
          <a:bodyPr wrap="square" rtlCol="0">
            <a:spAutoFit/>
          </a:bodyPr>
          <a:lstStyle/>
          <a:p>
            <a:pPr algn="ctr"/>
            <a:r>
              <a:rPr lang="fr-CA" b="1" dirty="0">
                <a:solidFill>
                  <a:srgbClr val="FF0000"/>
                </a:solidFill>
                <a:latin typeface="Aptos" panose="020B0004020202020204" pitchFamily="34" charset="0"/>
              </a:rPr>
              <a:t>60,3</a:t>
            </a:r>
          </a:p>
        </p:txBody>
      </p:sp>
      <p:sp>
        <p:nvSpPr>
          <p:cNvPr id="24" name="ZoneTexte 23">
            <a:extLst>
              <a:ext uri="{FF2B5EF4-FFF2-40B4-BE49-F238E27FC236}">
                <a16:creationId xmlns:a16="http://schemas.microsoft.com/office/drawing/2014/main" id="{460916EA-CA44-ED62-D9A5-2B8F2AA95776}"/>
              </a:ext>
            </a:extLst>
          </p:cNvPr>
          <p:cNvSpPr txBox="1"/>
          <p:nvPr/>
        </p:nvSpPr>
        <p:spPr>
          <a:xfrm rot="20100821">
            <a:off x="7756513" y="4273780"/>
            <a:ext cx="1375881" cy="369332"/>
          </a:xfrm>
          <a:prstGeom prst="rect">
            <a:avLst/>
          </a:prstGeom>
          <a:noFill/>
        </p:spPr>
        <p:txBody>
          <a:bodyPr wrap="square" rtlCol="0">
            <a:spAutoFit/>
          </a:bodyPr>
          <a:lstStyle/>
          <a:p>
            <a:pPr algn="ctr"/>
            <a:r>
              <a:rPr lang="fr-CA" b="1" dirty="0">
                <a:solidFill>
                  <a:srgbClr val="92D050"/>
                </a:solidFill>
                <a:latin typeface="Aptos" panose="020B0004020202020204" pitchFamily="34" charset="0"/>
              </a:rPr>
              <a:t>66,0</a:t>
            </a:r>
          </a:p>
        </p:txBody>
      </p:sp>
      <p:sp>
        <p:nvSpPr>
          <p:cNvPr id="22" name="ZoneTexte 21">
            <a:extLst>
              <a:ext uri="{FF2B5EF4-FFF2-40B4-BE49-F238E27FC236}">
                <a16:creationId xmlns:a16="http://schemas.microsoft.com/office/drawing/2014/main" id="{AD275518-0782-0425-1EEA-6305F796D950}"/>
              </a:ext>
            </a:extLst>
          </p:cNvPr>
          <p:cNvSpPr txBox="1"/>
          <p:nvPr/>
        </p:nvSpPr>
        <p:spPr>
          <a:xfrm rot="19931037">
            <a:off x="9590133" y="4201240"/>
            <a:ext cx="1375881" cy="369332"/>
          </a:xfrm>
          <a:prstGeom prst="rect">
            <a:avLst/>
          </a:prstGeom>
          <a:noFill/>
        </p:spPr>
        <p:txBody>
          <a:bodyPr wrap="square" rtlCol="0">
            <a:spAutoFit/>
          </a:bodyPr>
          <a:lstStyle/>
          <a:p>
            <a:pPr algn="ctr"/>
            <a:r>
              <a:rPr lang="fr-CA" b="1" dirty="0">
                <a:solidFill>
                  <a:schemeClr val="bg1"/>
                </a:solidFill>
                <a:latin typeface="Aptos" panose="020B0004020202020204" pitchFamily="34" charset="0"/>
              </a:rPr>
              <a:t>60,0</a:t>
            </a:r>
          </a:p>
        </p:txBody>
      </p:sp>
      <p:pic>
        <p:nvPicPr>
          <p:cNvPr id="4" name="Image 3" descr="Une image contenant texte, Police, symbole, Graphique&#10;&#10;Description générée automatiquement">
            <a:extLst>
              <a:ext uri="{FF2B5EF4-FFF2-40B4-BE49-F238E27FC236}">
                <a16:creationId xmlns:a16="http://schemas.microsoft.com/office/drawing/2014/main" id="{D5CE224C-92FA-EBC2-58F5-974FCDA53D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
        <p:nvSpPr>
          <p:cNvPr id="5" name="ZoneTexte 4">
            <a:extLst>
              <a:ext uri="{FF2B5EF4-FFF2-40B4-BE49-F238E27FC236}">
                <a16:creationId xmlns:a16="http://schemas.microsoft.com/office/drawing/2014/main" id="{7393D7ED-2C98-EBF4-AFF8-04D3112A2C9D}"/>
              </a:ext>
            </a:extLst>
          </p:cNvPr>
          <p:cNvSpPr txBox="1"/>
          <p:nvPr/>
        </p:nvSpPr>
        <p:spPr>
          <a:xfrm>
            <a:off x="2953846" y="5128769"/>
            <a:ext cx="437484" cy="215444"/>
          </a:xfrm>
          <a:prstGeom prst="rect">
            <a:avLst/>
          </a:prstGeom>
          <a:noFill/>
        </p:spPr>
        <p:txBody>
          <a:bodyPr wrap="square" rtlCol="0">
            <a:spAutoFit/>
          </a:bodyPr>
          <a:lstStyle/>
          <a:p>
            <a:r>
              <a:rPr lang="fr-CA" sz="800" dirty="0"/>
              <a:t>C-B</a:t>
            </a:r>
          </a:p>
        </p:txBody>
      </p:sp>
      <p:sp>
        <p:nvSpPr>
          <p:cNvPr id="6" name="ZoneTexte 5">
            <a:extLst>
              <a:ext uri="{FF2B5EF4-FFF2-40B4-BE49-F238E27FC236}">
                <a16:creationId xmlns:a16="http://schemas.microsoft.com/office/drawing/2014/main" id="{7E92550E-7FDF-EE9B-EF5A-AAB4D1143890}"/>
              </a:ext>
            </a:extLst>
          </p:cNvPr>
          <p:cNvSpPr txBox="1"/>
          <p:nvPr/>
        </p:nvSpPr>
        <p:spPr>
          <a:xfrm>
            <a:off x="3897494" y="5414033"/>
            <a:ext cx="437484" cy="215444"/>
          </a:xfrm>
          <a:prstGeom prst="rect">
            <a:avLst/>
          </a:prstGeom>
          <a:noFill/>
        </p:spPr>
        <p:txBody>
          <a:bodyPr wrap="square" rtlCol="0">
            <a:spAutoFit/>
          </a:bodyPr>
          <a:lstStyle/>
          <a:p>
            <a:r>
              <a:rPr lang="fr-CA" sz="800" dirty="0"/>
              <a:t>AB</a:t>
            </a:r>
          </a:p>
        </p:txBody>
      </p:sp>
      <p:sp>
        <p:nvSpPr>
          <p:cNvPr id="8" name="ZoneTexte 7">
            <a:extLst>
              <a:ext uri="{FF2B5EF4-FFF2-40B4-BE49-F238E27FC236}">
                <a16:creationId xmlns:a16="http://schemas.microsoft.com/office/drawing/2014/main" id="{5ED5EAA7-6873-F084-35EE-F74A03577692}"/>
              </a:ext>
            </a:extLst>
          </p:cNvPr>
          <p:cNvSpPr txBox="1"/>
          <p:nvPr/>
        </p:nvSpPr>
        <p:spPr>
          <a:xfrm>
            <a:off x="5069182" y="5654655"/>
            <a:ext cx="593680" cy="215444"/>
          </a:xfrm>
          <a:prstGeom prst="rect">
            <a:avLst/>
          </a:prstGeom>
          <a:noFill/>
        </p:spPr>
        <p:txBody>
          <a:bodyPr wrap="square" rtlCol="0">
            <a:spAutoFit/>
          </a:bodyPr>
          <a:lstStyle/>
          <a:p>
            <a:r>
              <a:rPr lang="fr-CA" sz="800" dirty="0">
                <a:highlight>
                  <a:srgbClr val="FFFFFF"/>
                </a:highlight>
              </a:rPr>
              <a:t>MB/SK</a:t>
            </a:r>
          </a:p>
        </p:txBody>
      </p:sp>
      <p:sp>
        <p:nvSpPr>
          <p:cNvPr id="9" name="ZoneTexte 8">
            <a:extLst>
              <a:ext uri="{FF2B5EF4-FFF2-40B4-BE49-F238E27FC236}">
                <a16:creationId xmlns:a16="http://schemas.microsoft.com/office/drawing/2014/main" id="{F87DDC5D-B5D1-3EEA-C583-5715C8280999}"/>
              </a:ext>
            </a:extLst>
          </p:cNvPr>
          <p:cNvSpPr txBox="1"/>
          <p:nvPr/>
        </p:nvSpPr>
        <p:spPr>
          <a:xfrm>
            <a:off x="6585915" y="5690359"/>
            <a:ext cx="437484" cy="215444"/>
          </a:xfrm>
          <a:prstGeom prst="rect">
            <a:avLst/>
          </a:prstGeom>
          <a:noFill/>
        </p:spPr>
        <p:txBody>
          <a:bodyPr wrap="square" rtlCol="0">
            <a:spAutoFit/>
          </a:bodyPr>
          <a:lstStyle/>
          <a:p>
            <a:r>
              <a:rPr lang="fr-CA" sz="800" dirty="0"/>
              <a:t>ON</a:t>
            </a:r>
          </a:p>
        </p:txBody>
      </p:sp>
      <p:sp>
        <p:nvSpPr>
          <p:cNvPr id="10" name="ZoneTexte 9">
            <a:extLst>
              <a:ext uri="{FF2B5EF4-FFF2-40B4-BE49-F238E27FC236}">
                <a16:creationId xmlns:a16="http://schemas.microsoft.com/office/drawing/2014/main" id="{44DCA2C9-6537-8D91-54F1-4E257AA07556}"/>
              </a:ext>
            </a:extLst>
          </p:cNvPr>
          <p:cNvSpPr txBox="1"/>
          <p:nvPr/>
        </p:nvSpPr>
        <p:spPr>
          <a:xfrm>
            <a:off x="8055167" y="5490837"/>
            <a:ext cx="437484" cy="215444"/>
          </a:xfrm>
          <a:prstGeom prst="rect">
            <a:avLst/>
          </a:prstGeom>
          <a:noFill/>
        </p:spPr>
        <p:txBody>
          <a:bodyPr wrap="square" rtlCol="0">
            <a:spAutoFit/>
          </a:bodyPr>
          <a:lstStyle/>
          <a:p>
            <a:r>
              <a:rPr lang="fr-CA" sz="800" dirty="0"/>
              <a:t>QC</a:t>
            </a:r>
          </a:p>
        </p:txBody>
      </p:sp>
      <p:sp>
        <p:nvSpPr>
          <p:cNvPr id="11" name="ZoneTexte 10">
            <a:extLst>
              <a:ext uri="{FF2B5EF4-FFF2-40B4-BE49-F238E27FC236}">
                <a16:creationId xmlns:a16="http://schemas.microsoft.com/office/drawing/2014/main" id="{8023268E-9F1F-D290-FDDF-54C9C286D091}"/>
              </a:ext>
            </a:extLst>
          </p:cNvPr>
          <p:cNvSpPr txBox="1"/>
          <p:nvPr/>
        </p:nvSpPr>
        <p:spPr>
          <a:xfrm>
            <a:off x="9813269" y="5537312"/>
            <a:ext cx="437484" cy="215444"/>
          </a:xfrm>
          <a:prstGeom prst="rect">
            <a:avLst/>
          </a:prstGeom>
          <a:noFill/>
        </p:spPr>
        <p:txBody>
          <a:bodyPr wrap="square" rtlCol="0">
            <a:spAutoFit/>
          </a:bodyPr>
          <a:lstStyle/>
          <a:p>
            <a:r>
              <a:rPr lang="fr-CA" sz="800" dirty="0"/>
              <a:t>ATL</a:t>
            </a:r>
          </a:p>
        </p:txBody>
      </p:sp>
      <p:sp>
        <p:nvSpPr>
          <p:cNvPr id="18" name="ZoneTexte 17">
            <a:extLst>
              <a:ext uri="{FF2B5EF4-FFF2-40B4-BE49-F238E27FC236}">
                <a16:creationId xmlns:a16="http://schemas.microsoft.com/office/drawing/2014/main" id="{DE53EC2D-1A52-9EBC-70E5-8B4A51925674}"/>
              </a:ext>
            </a:extLst>
          </p:cNvPr>
          <p:cNvSpPr txBox="1"/>
          <p:nvPr/>
        </p:nvSpPr>
        <p:spPr>
          <a:xfrm>
            <a:off x="295973" y="2158365"/>
            <a:ext cx="1846663" cy="2308324"/>
          </a:xfrm>
          <a:prstGeom prst="rect">
            <a:avLst/>
          </a:prstGeom>
          <a:noFill/>
        </p:spPr>
        <p:txBody>
          <a:bodyPr wrap="square">
            <a:spAutoFit/>
          </a:bodyPr>
          <a:lstStyle/>
          <a:p>
            <a:r>
              <a:rPr lang="fr-CA" dirty="0"/>
              <a:t>La population québécoise a une perception plus indulgente de l'humanité de sa société comparée au reste du Canada.</a:t>
            </a:r>
          </a:p>
        </p:txBody>
      </p:sp>
      <p:pic>
        <p:nvPicPr>
          <p:cNvPr id="20" name="Image 19">
            <a:extLst>
              <a:ext uri="{FF2B5EF4-FFF2-40B4-BE49-F238E27FC236}">
                <a16:creationId xmlns:a16="http://schemas.microsoft.com/office/drawing/2014/main" id="{5112895A-35B6-2BE9-8986-163F38A07AF9}"/>
              </a:ext>
            </a:extLst>
          </p:cNvPr>
          <p:cNvPicPr>
            <a:picLocks noChangeAspect="1"/>
          </p:cNvPicPr>
          <p:nvPr/>
        </p:nvPicPr>
        <p:blipFill>
          <a:blip r:embed="rId5"/>
          <a:stretch>
            <a:fillRect/>
          </a:stretch>
        </p:blipFill>
        <p:spPr>
          <a:xfrm>
            <a:off x="9332283" y="1016000"/>
            <a:ext cx="1389243" cy="1161278"/>
          </a:xfrm>
          <a:prstGeom prst="rect">
            <a:avLst/>
          </a:prstGeom>
        </p:spPr>
      </p:pic>
    </p:spTree>
    <p:extLst>
      <p:ext uri="{BB962C8B-B14F-4D97-AF65-F5344CB8AC3E}">
        <p14:creationId xmlns:p14="http://schemas.microsoft.com/office/powerpoint/2010/main" val="1770527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9557-3F99-4EBA-0E96-06D6AF1A31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81773-FA7C-FCB4-3119-4B18A5A47B06}"/>
              </a:ext>
            </a:extLst>
          </p:cNvPr>
          <p:cNvSpPr>
            <a:spLocks noGrp="1"/>
          </p:cNvSpPr>
          <p:nvPr>
            <p:ph type="sldNum" sz="quarter" idx="12"/>
          </p:nvPr>
        </p:nvSpPr>
        <p:spPr/>
        <p:txBody>
          <a:bodyPr/>
          <a:lstStyle/>
          <a:p>
            <a:fld id="{FE142C23-2E17-9648-8B0C-A5E87F69F9CE}" type="slidenum">
              <a:rPr lang="en-US" smtClean="0"/>
              <a:t>12</a:t>
            </a:fld>
            <a:endParaRPr lang="en-US"/>
          </a:p>
        </p:txBody>
      </p:sp>
      <p:sp>
        <p:nvSpPr>
          <p:cNvPr id="12" name="Espace réservé du texte 11">
            <a:extLst>
              <a:ext uri="{FF2B5EF4-FFF2-40B4-BE49-F238E27FC236}">
                <a16:creationId xmlns:a16="http://schemas.microsoft.com/office/drawing/2014/main" id="{346A12BE-3B2F-0B86-3890-4DD42C5FFC5D}"/>
              </a:ext>
            </a:extLst>
          </p:cNvPr>
          <p:cNvSpPr>
            <a:spLocks noGrp="1"/>
          </p:cNvSpPr>
          <p:nvPr>
            <p:ph type="body" sz="quarter" idx="14"/>
          </p:nvPr>
        </p:nvSpPr>
        <p:spPr>
          <a:xfrm>
            <a:off x="275141" y="657225"/>
            <a:ext cx="8742362" cy="358775"/>
          </a:xfrm>
        </p:spPr>
        <p:txBody>
          <a:bodyPr>
            <a:normAutofit lnSpcReduction="10000"/>
          </a:bodyPr>
          <a:lstStyle/>
          <a:p>
            <a:r>
              <a:rPr lang="fr-CA" dirty="0"/>
              <a:t>Canada</a:t>
            </a:r>
          </a:p>
        </p:txBody>
      </p:sp>
      <p:sp>
        <p:nvSpPr>
          <p:cNvPr id="13" name="Espace réservé du texte 12">
            <a:extLst>
              <a:ext uri="{FF2B5EF4-FFF2-40B4-BE49-F238E27FC236}">
                <a16:creationId xmlns:a16="http://schemas.microsoft.com/office/drawing/2014/main" id="{8C6E166D-DE3B-F060-B8B5-B09D45B34171}"/>
              </a:ext>
            </a:extLst>
          </p:cNvPr>
          <p:cNvSpPr>
            <a:spLocks noGrp="1"/>
          </p:cNvSpPr>
          <p:nvPr>
            <p:ph type="body" sz="quarter" idx="13"/>
          </p:nvPr>
        </p:nvSpPr>
        <p:spPr>
          <a:xfrm>
            <a:off x="334962" y="1016000"/>
            <a:ext cx="9695158" cy="360363"/>
          </a:xfrm>
        </p:spPr>
        <p:txBody>
          <a:bodyPr/>
          <a:lstStyle/>
          <a:p>
            <a:r>
              <a:rPr lang="fr-CA" dirty="0"/>
              <a:t>LA SOCIÉTÉ CANADIENNE ÉVALUÉE À TRAVERS 14 DIMENSIONS POUVANT DÉFINIR L’HUMANITÉ</a:t>
            </a:r>
          </a:p>
        </p:txBody>
      </p:sp>
      <p:graphicFrame>
        <p:nvGraphicFramePr>
          <p:cNvPr id="5" name="Tableau 4">
            <a:extLst>
              <a:ext uri="{FF2B5EF4-FFF2-40B4-BE49-F238E27FC236}">
                <a16:creationId xmlns:a16="http://schemas.microsoft.com/office/drawing/2014/main" id="{2DC6934D-030D-8B0F-FBF5-99749D96BF29}"/>
              </a:ext>
            </a:extLst>
          </p:cNvPr>
          <p:cNvGraphicFramePr>
            <a:graphicFrameLocks noGrp="1"/>
          </p:cNvGraphicFramePr>
          <p:nvPr>
            <p:extLst>
              <p:ext uri="{D42A27DB-BD31-4B8C-83A1-F6EECF244321}">
                <p14:modId xmlns:p14="http://schemas.microsoft.com/office/powerpoint/2010/main" val="2088344256"/>
              </p:ext>
            </p:extLst>
          </p:nvPr>
        </p:nvGraphicFramePr>
        <p:xfrm>
          <a:off x="435323" y="1432778"/>
          <a:ext cx="10826374" cy="5128361"/>
        </p:xfrm>
        <a:graphic>
          <a:graphicData uri="http://schemas.openxmlformats.org/drawingml/2006/table">
            <a:tbl>
              <a:tblPr>
                <a:tableStyleId>{2D5ABB26-0587-4C30-8999-92F81FD0307C}</a:tableStyleId>
              </a:tblPr>
              <a:tblGrid>
                <a:gridCol w="1713978">
                  <a:extLst>
                    <a:ext uri="{9D8B030D-6E8A-4147-A177-3AD203B41FA5}">
                      <a16:colId xmlns:a16="http://schemas.microsoft.com/office/drawing/2014/main" val="2087233506"/>
                    </a:ext>
                  </a:extLst>
                </a:gridCol>
                <a:gridCol w="9112396">
                  <a:extLst>
                    <a:ext uri="{9D8B030D-6E8A-4147-A177-3AD203B41FA5}">
                      <a16:colId xmlns:a16="http://schemas.microsoft.com/office/drawing/2014/main" val="3471798184"/>
                    </a:ext>
                  </a:extLst>
                </a:gridCol>
              </a:tblGrid>
              <a:tr h="179447">
                <a:tc gridSpan="2">
                  <a:txBody>
                    <a:bodyPr/>
                    <a:lstStyle/>
                    <a:p>
                      <a:pPr marL="0" indent="0" algn="l" fontAlgn="b">
                        <a:buFont typeface="+mj-lt"/>
                        <a:buNone/>
                      </a:pPr>
                      <a:r>
                        <a:rPr lang="fr-CA" sz="1800" b="1" u="none" strike="noStrike" dirty="0">
                          <a:solidFill>
                            <a:schemeClr val="bg1"/>
                          </a:solidFill>
                          <a:effectLst/>
                          <a:latin typeface="Aptos" panose="020B0004020202020204" pitchFamily="34" charset="0"/>
                        </a:rPr>
                        <a:t>EN ORDRE D’INFLUENCE</a:t>
                      </a:r>
                    </a:p>
                  </a:txBody>
                  <a:tcPr marL="8972" marR="8972" marT="8972" marB="0" anchor="b">
                    <a:solidFill>
                      <a:schemeClr val="tx1"/>
                    </a:solidFill>
                  </a:tcPr>
                </a:tc>
                <a:tc hMerge="1">
                  <a:txBody>
                    <a:bodyPr/>
                    <a:lstStyle/>
                    <a:p>
                      <a:pPr algn="l" fontAlgn="b"/>
                      <a:endParaRPr lang="fr-CA" sz="1000" b="1" i="0" u="none" strike="noStrike" dirty="0">
                        <a:solidFill>
                          <a:schemeClr val="bg1"/>
                        </a:solidFill>
                        <a:effectLst/>
                        <a:latin typeface="Aptos" panose="020B0004020202020204" pitchFamily="34" charset="0"/>
                      </a:endParaRPr>
                    </a:p>
                  </a:txBody>
                  <a:tcPr marL="8972" marR="8972" marT="8972" marB="0" anchor="b">
                    <a:solidFill>
                      <a:schemeClr val="tx1"/>
                    </a:solidFill>
                  </a:tcPr>
                </a:tc>
                <a:extLst>
                  <a:ext uri="{0D108BD9-81ED-4DB2-BD59-A6C34878D82A}">
                    <a16:rowId xmlns:a16="http://schemas.microsoft.com/office/drawing/2014/main" val="50485014"/>
                  </a:ext>
                </a:extLst>
              </a:tr>
              <a:tr h="179447">
                <a:tc>
                  <a:txBody>
                    <a:bodyPr/>
                    <a:lstStyle/>
                    <a:p>
                      <a:pPr marL="0" indent="0" algn="l" fontAlgn="b">
                        <a:buFont typeface="+mj-lt"/>
                        <a:buNone/>
                      </a:pPr>
                      <a:r>
                        <a:rPr lang="fr-CA" sz="1000" b="1" u="none" strike="noStrike" dirty="0">
                          <a:effectLst/>
                        </a:rPr>
                        <a:t>1. Générosité</a:t>
                      </a:r>
                      <a:endParaRPr lang="fr-CA" sz="1000" b="1" u="none" strike="noStrike" dirty="0">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Globalement, je considère ma société comme généreuse, avec un bon sens du partage.</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1858477536"/>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3406399371"/>
                  </a:ext>
                </a:extLst>
              </a:tr>
              <a:tr h="179447">
                <a:tc>
                  <a:txBody>
                    <a:bodyPr/>
                    <a:lstStyle/>
                    <a:p>
                      <a:pPr marL="0" indent="0" algn="l" fontAlgn="b">
                        <a:buFont typeface="+mj-lt"/>
                        <a:buNone/>
                      </a:pPr>
                      <a:r>
                        <a:rPr lang="fr-CA" sz="1000" b="1" u="none" strike="noStrike" dirty="0">
                          <a:effectLst/>
                        </a:rPr>
                        <a:t>2. Démocratie</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Dans ma société, la démocratie est forte, vivante et représente un principe inaliénable.</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1016303636"/>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3531034035"/>
                  </a:ext>
                </a:extLst>
              </a:tr>
              <a:tr h="179447">
                <a:tc>
                  <a:txBody>
                    <a:bodyPr/>
                    <a:lstStyle/>
                    <a:p>
                      <a:pPr algn="l" fontAlgn="b"/>
                      <a:r>
                        <a:rPr lang="fr-CA" sz="1000" b="1" u="none" strike="noStrike" dirty="0">
                          <a:effectLst/>
                        </a:rPr>
                        <a:t>3. Engagement et implication</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Le niveau d’engagement et d’implication des citoyens dans la vie sociale et communautaire de ma communauté me semble adéquat et satisfaisant.</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1211887823"/>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452789793"/>
                  </a:ext>
                </a:extLst>
              </a:tr>
              <a:tr h="179447">
                <a:tc>
                  <a:txBody>
                    <a:bodyPr/>
                    <a:lstStyle/>
                    <a:p>
                      <a:pPr algn="l" fontAlgn="b"/>
                      <a:r>
                        <a:rPr lang="fr-CA" sz="1000" b="1" u="none" strike="noStrike" dirty="0">
                          <a:effectLst/>
                        </a:rPr>
                        <a:t>4. La vérité</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Je considère que dans ma société, la grande majorité des informations et nouvelles que je lis et entends sont véridiques et fidèles à la réalité des faits évoqués.</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2477019001"/>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1285182704"/>
                  </a:ext>
                </a:extLst>
              </a:tr>
              <a:tr h="179447">
                <a:tc>
                  <a:txBody>
                    <a:bodyPr/>
                    <a:lstStyle/>
                    <a:p>
                      <a:pPr algn="l" fontAlgn="b"/>
                      <a:r>
                        <a:rPr lang="fr-CA" sz="1000" b="1" u="none" strike="noStrike" dirty="0">
                          <a:effectLst/>
                        </a:rPr>
                        <a:t>5. Culture</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Dans ma société, la diversité des expressions culturelles est considérée comme un élément central de notre identité.</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1190410176"/>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1278578684"/>
                  </a:ext>
                </a:extLst>
              </a:tr>
              <a:tr h="179447">
                <a:tc>
                  <a:txBody>
                    <a:bodyPr/>
                    <a:lstStyle/>
                    <a:p>
                      <a:pPr algn="l" fontAlgn="b"/>
                      <a:r>
                        <a:rPr lang="fr-CA" sz="1000" b="1" u="none" strike="noStrike" dirty="0">
                          <a:effectLst/>
                        </a:rPr>
                        <a:t>6. Liberté d'expression</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Dans ma société, les individus peuvent librement exprimer leurs opinions sans craindre la censure ou de répercussions négatives pour leurs opinions.</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1325129626"/>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4168605538"/>
                  </a:ext>
                </a:extLst>
              </a:tr>
              <a:tr h="179447">
                <a:tc>
                  <a:txBody>
                    <a:bodyPr/>
                    <a:lstStyle/>
                    <a:p>
                      <a:pPr algn="l" fontAlgn="b"/>
                      <a:r>
                        <a:rPr lang="fr-CA" sz="1000" b="1" u="none" strike="noStrike" dirty="0">
                          <a:effectLst/>
                        </a:rPr>
                        <a:t>7. Ouverture et tolérance</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Ma société se montre généralement ouverte, tolérante et inclusive envers les différentes cultures, opinions, modes de vie et les minorités.</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1803205545"/>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2538222302"/>
                  </a:ext>
                </a:extLst>
              </a:tr>
              <a:tr h="179447">
                <a:tc>
                  <a:txBody>
                    <a:bodyPr/>
                    <a:lstStyle/>
                    <a:p>
                      <a:pPr algn="l" fontAlgn="b"/>
                      <a:r>
                        <a:rPr lang="fr-CA" sz="1000" b="1" u="none" strike="noStrike" dirty="0">
                          <a:effectLst/>
                        </a:rPr>
                        <a:t>8. Optimisme et confiance</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Malgré la période plus difficile que traverse ma société, je perçois tout de même de l’optimisme et de la confiance dans l'avenir.</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2411575452"/>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2585065872"/>
                  </a:ext>
                </a:extLst>
              </a:tr>
              <a:tr h="179447">
                <a:tc>
                  <a:txBody>
                    <a:bodyPr/>
                    <a:lstStyle/>
                    <a:p>
                      <a:pPr algn="l" fontAlgn="b"/>
                      <a:r>
                        <a:rPr lang="fr-CA" sz="1000" b="1" u="none" strike="noStrike" dirty="0">
                          <a:effectLst/>
                        </a:rPr>
                        <a:t>9. Relations de travail</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Dans ma société, les relations entre employeurs et employés sont généralement respectueuses.</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3045752107"/>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2432233110"/>
                  </a:ext>
                </a:extLst>
              </a:tr>
              <a:tr h="179447">
                <a:tc>
                  <a:txBody>
                    <a:bodyPr/>
                    <a:lstStyle/>
                    <a:p>
                      <a:pPr algn="l" fontAlgn="b"/>
                      <a:r>
                        <a:rPr lang="fr-CA" sz="1000" b="1" u="none" strike="noStrike" dirty="0">
                          <a:effectLst/>
                        </a:rPr>
                        <a:t>10. Paix sociale</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Il existe un climat de paix et de cohésion dans la société où je vis.</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3085131778"/>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3789960174"/>
                  </a:ext>
                </a:extLst>
              </a:tr>
              <a:tr h="179447">
                <a:tc>
                  <a:txBody>
                    <a:bodyPr/>
                    <a:lstStyle/>
                    <a:p>
                      <a:pPr algn="l" fontAlgn="b"/>
                      <a:r>
                        <a:rPr lang="fr-CA" sz="1000" b="1" u="none" strike="noStrike" dirty="0">
                          <a:effectLst/>
                        </a:rPr>
                        <a:t>11. Égalité hommes et femmes</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Dans ma société, des efforts sont faits pour atteindre l’égalité entre les hommes et les femmes.</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1911405945"/>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2850591581"/>
                  </a:ext>
                </a:extLst>
              </a:tr>
              <a:tr h="179447">
                <a:tc>
                  <a:txBody>
                    <a:bodyPr/>
                    <a:lstStyle/>
                    <a:p>
                      <a:pPr algn="l" fontAlgn="b"/>
                      <a:r>
                        <a:rPr lang="fr-CA" sz="1000" b="1" u="none" strike="noStrike" dirty="0">
                          <a:effectLst/>
                        </a:rPr>
                        <a:t>12. Environnement</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Ma société prend des mesures appropriées pour protéger l'environnement.</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598734085"/>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915573760"/>
                  </a:ext>
                </a:extLst>
              </a:tr>
              <a:tr h="179447">
                <a:tc>
                  <a:txBody>
                    <a:bodyPr/>
                    <a:lstStyle/>
                    <a:p>
                      <a:pPr algn="l" fontAlgn="b"/>
                      <a:r>
                        <a:rPr lang="fr-CA" sz="1000" b="1" u="none" strike="noStrike" dirty="0">
                          <a:effectLst/>
                        </a:rPr>
                        <a:t>13. Justice</a:t>
                      </a:r>
                      <a:endParaRPr lang="fr-CA" sz="1000" b="1" i="0" u="none" strike="noStrike" dirty="0">
                        <a:solidFill>
                          <a:srgbClr val="000000"/>
                        </a:solidFill>
                        <a:effectLst/>
                        <a:latin typeface="Aptos" panose="020B0004020202020204" pitchFamily="34" charset="0"/>
                      </a:endParaRPr>
                    </a:p>
                  </a:txBody>
                  <a:tcPr marL="8972" marR="8972" marT="8972" marB="0" anchor="b"/>
                </a:tc>
                <a:tc>
                  <a:txBody>
                    <a:bodyPr/>
                    <a:lstStyle/>
                    <a:p>
                      <a:pPr algn="l" fontAlgn="b"/>
                      <a:r>
                        <a:rPr lang="fr-CA" sz="1000" u="none" strike="noStrike" dirty="0">
                          <a:effectLst/>
                        </a:rPr>
                        <a:t>La justice, dans la société où je vis, est appliquée sans favoritisme ni discrimination.</a:t>
                      </a:r>
                      <a:endParaRPr lang="fr-CA" sz="1000" b="1" i="0" u="none" strike="noStrike" dirty="0">
                        <a:solidFill>
                          <a:srgbClr val="000000"/>
                        </a:solidFill>
                        <a:effectLst/>
                        <a:latin typeface="Aptos" panose="020B0004020202020204" pitchFamily="34" charset="0"/>
                      </a:endParaRPr>
                    </a:p>
                  </a:txBody>
                  <a:tcPr marL="8972" marR="8972" marT="8972" marB="0" anchor="b"/>
                </a:tc>
                <a:extLst>
                  <a:ext uri="{0D108BD9-81ED-4DB2-BD59-A6C34878D82A}">
                    <a16:rowId xmlns:a16="http://schemas.microsoft.com/office/drawing/2014/main" val="3343907041"/>
                  </a:ext>
                </a:extLst>
              </a:tr>
              <a:tr h="179447">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tc>
                  <a:txBody>
                    <a:bodyPr/>
                    <a:lstStyle/>
                    <a:p>
                      <a:pPr algn="l" fontAlgn="b"/>
                      <a:endParaRPr lang="fr-CA" sz="1000" b="1" i="0" u="none" strike="noStrike" dirty="0">
                        <a:solidFill>
                          <a:srgbClr val="000000"/>
                        </a:solidFill>
                        <a:effectLst/>
                        <a:latin typeface="Aptos" panose="020B0004020202020204" pitchFamily="34" charset="0"/>
                      </a:endParaRPr>
                    </a:p>
                  </a:txBody>
                  <a:tcPr marL="8972" marR="8972" marT="8972" marB="0" anchor="b">
                    <a:solidFill>
                      <a:schemeClr val="bg1">
                        <a:lumMod val="95000"/>
                      </a:schemeClr>
                    </a:solidFill>
                  </a:tcPr>
                </a:tc>
                <a:extLst>
                  <a:ext uri="{0D108BD9-81ED-4DB2-BD59-A6C34878D82A}">
                    <a16:rowId xmlns:a16="http://schemas.microsoft.com/office/drawing/2014/main" val="2258335365"/>
                  </a:ext>
                </a:extLst>
              </a:tr>
              <a:tr h="179447">
                <a:tc>
                  <a:txBody>
                    <a:bodyPr/>
                    <a:lstStyle/>
                    <a:p>
                      <a:pPr algn="l" fontAlgn="b"/>
                      <a:r>
                        <a:rPr lang="fr-CA" sz="1000" b="1" u="none" strike="noStrike" dirty="0">
                          <a:effectLst/>
                        </a:rPr>
                        <a:t>14. Équité</a:t>
                      </a:r>
                      <a:endParaRPr lang="fr-CA" sz="1000" b="1" i="0" u="none" strike="noStrike" dirty="0">
                        <a:solidFill>
                          <a:srgbClr val="000000"/>
                        </a:solidFill>
                        <a:effectLst/>
                        <a:latin typeface="Aptos" panose="020B0004020202020204" pitchFamily="34" charset="0"/>
                      </a:endParaRPr>
                    </a:p>
                  </a:txBody>
                  <a:tcPr marL="8972" marR="8972" marT="8972" marB="0" anchor="b">
                    <a:lnB w="12700" cap="flat" cmpd="sng" algn="ctr">
                      <a:solidFill>
                        <a:schemeClr val="tx1"/>
                      </a:solidFill>
                      <a:prstDash val="solid"/>
                      <a:round/>
                      <a:headEnd type="none" w="med" len="med"/>
                      <a:tailEnd type="none" w="med" len="med"/>
                    </a:lnB>
                  </a:tcPr>
                </a:tc>
                <a:tc>
                  <a:txBody>
                    <a:bodyPr/>
                    <a:lstStyle/>
                    <a:p>
                      <a:pPr algn="l" fontAlgn="b"/>
                      <a:r>
                        <a:rPr lang="fr-CA" sz="1000" u="none" strike="noStrike" dirty="0">
                          <a:effectLst/>
                        </a:rPr>
                        <a:t>Dans ma société, des efforts sont faits pour que les ressources soient distribuées équitablement entre tous les individus.</a:t>
                      </a:r>
                      <a:endParaRPr lang="fr-CA" sz="1000" b="1" i="0" u="none" strike="noStrike" dirty="0">
                        <a:solidFill>
                          <a:srgbClr val="000000"/>
                        </a:solidFill>
                        <a:effectLst/>
                        <a:latin typeface="Aptos" panose="020B0004020202020204" pitchFamily="34" charset="0"/>
                      </a:endParaRPr>
                    </a:p>
                  </a:txBody>
                  <a:tcPr marL="8972" marR="8972" marT="8972"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1891265"/>
                  </a:ext>
                </a:extLst>
              </a:tr>
            </a:tbl>
          </a:graphicData>
        </a:graphic>
      </p:graphicFrame>
      <p:pic>
        <p:nvPicPr>
          <p:cNvPr id="2" name="Image 1" descr="Une image contenant texte, Police, symbole, Graphique&#10;&#10;Description générée automatiquement">
            <a:extLst>
              <a:ext uri="{FF2B5EF4-FFF2-40B4-BE49-F238E27FC236}">
                <a16:creationId xmlns:a16="http://schemas.microsoft.com/office/drawing/2014/main" id="{C5CD60B3-5261-6252-D00A-3B1E4CA50A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Tree>
    <p:extLst>
      <p:ext uri="{BB962C8B-B14F-4D97-AF65-F5344CB8AC3E}">
        <p14:creationId xmlns:p14="http://schemas.microsoft.com/office/powerpoint/2010/main" val="3897403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9557-3F99-4EBA-0E96-06D6AF1A31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81773-FA7C-FCB4-3119-4B18A5A47B06}"/>
              </a:ext>
            </a:extLst>
          </p:cNvPr>
          <p:cNvSpPr>
            <a:spLocks noGrp="1"/>
          </p:cNvSpPr>
          <p:nvPr>
            <p:ph type="sldNum" sz="quarter" idx="12"/>
          </p:nvPr>
        </p:nvSpPr>
        <p:spPr/>
        <p:txBody>
          <a:bodyPr/>
          <a:lstStyle/>
          <a:p>
            <a:fld id="{FE142C23-2E17-9648-8B0C-A5E87F69F9CE}" type="slidenum">
              <a:rPr lang="en-US" smtClean="0"/>
              <a:t>13</a:t>
            </a:fld>
            <a:endParaRPr lang="en-US"/>
          </a:p>
        </p:txBody>
      </p:sp>
      <p:sp>
        <p:nvSpPr>
          <p:cNvPr id="12" name="Espace réservé du texte 11">
            <a:extLst>
              <a:ext uri="{FF2B5EF4-FFF2-40B4-BE49-F238E27FC236}">
                <a16:creationId xmlns:a16="http://schemas.microsoft.com/office/drawing/2014/main" id="{346A12BE-3B2F-0B86-3890-4DD42C5FFC5D}"/>
              </a:ext>
            </a:extLst>
          </p:cNvPr>
          <p:cNvSpPr>
            <a:spLocks noGrp="1"/>
          </p:cNvSpPr>
          <p:nvPr>
            <p:ph type="body" sz="quarter" idx="14"/>
          </p:nvPr>
        </p:nvSpPr>
        <p:spPr>
          <a:xfrm>
            <a:off x="275141" y="657225"/>
            <a:ext cx="8742362" cy="358775"/>
          </a:xfrm>
        </p:spPr>
        <p:txBody>
          <a:bodyPr>
            <a:normAutofit lnSpcReduction="10000"/>
          </a:bodyPr>
          <a:lstStyle/>
          <a:p>
            <a:r>
              <a:rPr lang="fr-CA" dirty="0"/>
              <a:t>Canada</a:t>
            </a:r>
          </a:p>
        </p:txBody>
      </p:sp>
      <p:sp>
        <p:nvSpPr>
          <p:cNvPr id="13" name="Espace réservé du texte 12">
            <a:extLst>
              <a:ext uri="{FF2B5EF4-FFF2-40B4-BE49-F238E27FC236}">
                <a16:creationId xmlns:a16="http://schemas.microsoft.com/office/drawing/2014/main" id="{8C6E166D-DE3B-F060-B8B5-B09D45B34171}"/>
              </a:ext>
            </a:extLst>
          </p:cNvPr>
          <p:cNvSpPr>
            <a:spLocks noGrp="1"/>
          </p:cNvSpPr>
          <p:nvPr>
            <p:ph type="body" sz="quarter" idx="13"/>
          </p:nvPr>
        </p:nvSpPr>
        <p:spPr>
          <a:xfrm>
            <a:off x="334962" y="1016000"/>
            <a:ext cx="7760823" cy="360363"/>
          </a:xfrm>
        </p:spPr>
        <p:txBody>
          <a:bodyPr/>
          <a:lstStyle/>
          <a:p>
            <a:r>
              <a:rPr lang="fr-CA" dirty="0"/>
              <a:t>Ordre d’influence des dimensions sur l’Indice d’Humanité – impact en %</a:t>
            </a:r>
          </a:p>
        </p:txBody>
      </p:sp>
      <p:pic>
        <p:nvPicPr>
          <p:cNvPr id="4" name="Image 3" descr="Une image contenant texte, Police, symbole, Graphique&#10;&#10;Description générée automatiquement">
            <a:extLst>
              <a:ext uri="{FF2B5EF4-FFF2-40B4-BE49-F238E27FC236}">
                <a16:creationId xmlns:a16="http://schemas.microsoft.com/office/drawing/2014/main" id="{C57A5D5D-28B1-3227-C7ED-35D2D6AC85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graphicFrame>
        <p:nvGraphicFramePr>
          <p:cNvPr id="6" name="Graphique 5">
            <a:extLst>
              <a:ext uri="{FF2B5EF4-FFF2-40B4-BE49-F238E27FC236}">
                <a16:creationId xmlns:a16="http://schemas.microsoft.com/office/drawing/2014/main" id="{FB00B5D0-7D59-8813-69C5-86B9091C6F20}"/>
              </a:ext>
            </a:extLst>
          </p:cNvPr>
          <p:cNvGraphicFramePr>
            <a:graphicFrameLocks/>
          </p:cNvGraphicFramePr>
          <p:nvPr>
            <p:extLst>
              <p:ext uri="{D42A27DB-BD31-4B8C-83A1-F6EECF244321}">
                <p14:modId xmlns:p14="http://schemas.microsoft.com/office/powerpoint/2010/main" val="1315239414"/>
              </p:ext>
            </p:extLst>
          </p:nvPr>
        </p:nvGraphicFramePr>
        <p:xfrm>
          <a:off x="-485703" y="1350963"/>
          <a:ext cx="7315128" cy="5277509"/>
        </p:xfrm>
        <a:graphic>
          <a:graphicData uri="http://schemas.openxmlformats.org/drawingml/2006/chart">
            <c:chart xmlns:c="http://schemas.openxmlformats.org/drawingml/2006/chart" xmlns:r="http://schemas.openxmlformats.org/officeDocument/2006/relationships" r:id="rId4"/>
          </a:graphicData>
        </a:graphic>
      </p:graphicFrame>
      <p:sp>
        <p:nvSpPr>
          <p:cNvPr id="10" name="Parenthèse fermante 9">
            <a:extLst>
              <a:ext uri="{FF2B5EF4-FFF2-40B4-BE49-F238E27FC236}">
                <a16:creationId xmlns:a16="http://schemas.microsoft.com/office/drawing/2014/main" id="{BC968E17-DCFC-C359-04DD-35916C0F1FDE}"/>
              </a:ext>
            </a:extLst>
          </p:cNvPr>
          <p:cNvSpPr/>
          <p:nvPr/>
        </p:nvSpPr>
        <p:spPr>
          <a:xfrm>
            <a:off x="5905500" y="1777605"/>
            <a:ext cx="190500" cy="1222770"/>
          </a:xfrm>
          <a:prstGeom prst="rightBracket">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11" name="ZoneTexte 10">
            <a:extLst>
              <a:ext uri="{FF2B5EF4-FFF2-40B4-BE49-F238E27FC236}">
                <a16:creationId xmlns:a16="http://schemas.microsoft.com/office/drawing/2014/main" id="{75BEC265-06ED-713B-1C95-4D65BA999534}"/>
              </a:ext>
            </a:extLst>
          </p:cNvPr>
          <p:cNvSpPr txBox="1"/>
          <p:nvPr/>
        </p:nvSpPr>
        <p:spPr>
          <a:xfrm>
            <a:off x="6186952" y="1835689"/>
            <a:ext cx="2018371" cy="923330"/>
          </a:xfrm>
          <a:prstGeom prst="rect">
            <a:avLst/>
          </a:prstGeom>
          <a:noFill/>
        </p:spPr>
        <p:txBody>
          <a:bodyPr wrap="square" rtlCol="0">
            <a:spAutoFit/>
          </a:bodyPr>
          <a:lstStyle/>
          <a:p>
            <a:r>
              <a:rPr lang="fr-CA" dirty="0">
                <a:latin typeface="Aptos" panose="020B0004020202020204" pitchFamily="34" charset="0"/>
              </a:rPr>
              <a:t>TOP 4 DES DIMENSIONS LES PLUS INFLUENTES</a:t>
            </a:r>
          </a:p>
        </p:txBody>
      </p:sp>
      <p:pic>
        <p:nvPicPr>
          <p:cNvPr id="5" name="Image 4">
            <a:extLst>
              <a:ext uri="{FF2B5EF4-FFF2-40B4-BE49-F238E27FC236}">
                <a16:creationId xmlns:a16="http://schemas.microsoft.com/office/drawing/2014/main" id="{062428D7-F8EA-0BC2-C65D-FCCC7C98C7EF}"/>
              </a:ext>
            </a:extLst>
          </p:cNvPr>
          <p:cNvPicPr>
            <a:picLocks noChangeAspect="1"/>
          </p:cNvPicPr>
          <p:nvPr/>
        </p:nvPicPr>
        <p:blipFill>
          <a:blip r:embed="rId5"/>
          <a:stretch>
            <a:fillRect/>
          </a:stretch>
        </p:blipFill>
        <p:spPr>
          <a:xfrm>
            <a:off x="10875914" y="706400"/>
            <a:ext cx="1153154" cy="786483"/>
          </a:xfrm>
          <a:prstGeom prst="rect">
            <a:avLst/>
          </a:prstGeom>
        </p:spPr>
      </p:pic>
    </p:spTree>
    <p:extLst>
      <p:ext uri="{BB962C8B-B14F-4D97-AF65-F5344CB8AC3E}">
        <p14:creationId xmlns:p14="http://schemas.microsoft.com/office/powerpoint/2010/main" val="181784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B9FF7-12E4-0D87-CB56-DBEC97D3B5BD}"/>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763F023-667E-1509-372B-62B6C5E610C7}"/>
              </a:ext>
            </a:extLst>
          </p:cNvPr>
          <p:cNvSpPr>
            <a:spLocks noGrp="1"/>
          </p:cNvSpPr>
          <p:nvPr>
            <p:ph type="sldNum" sz="quarter" idx="12"/>
          </p:nvPr>
        </p:nvSpPr>
        <p:spPr/>
        <p:txBody>
          <a:bodyPr/>
          <a:lstStyle/>
          <a:p>
            <a:fld id="{FE142C23-2E17-9648-8B0C-A5E87F69F9CE}" type="slidenum">
              <a:rPr lang="en-US" smtClean="0"/>
              <a:t>14</a:t>
            </a:fld>
            <a:endParaRPr lang="en-US"/>
          </a:p>
        </p:txBody>
      </p:sp>
      <p:sp>
        <p:nvSpPr>
          <p:cNvPr id="12" name="Espace réservé du texte 11">
            <a:extLst>
              <a:ext uri="{FF2B5EF4-FFF2-40B4-BE49-F238E27FC236}">
                <a16:creationId xmlns:a16="http://schemas.microsoft.com/office/drawing/2014/main" id="{6290D9C2-7E57-87F2-3A95-0CEFF18494A1}"/>
              </a:ext>
            </a:extLst>
          </p:cNvPr>
          <p:cNvSpPr>
            <a:spLocks noGrp="1"/>
          </p:cNvSpPr>
          <p:nvPr>
            <p:ph type="body" sz="quarter" idx="14"/>
          </p:nvPr>
        </p:nvSpPr>
        <p:spPr>
          <a:xfrm>
            <a:off x="282211" y="657225"/>
            <a:ext cx="8742362" cy="358775"/>
          </a:xfrm>
        </p:spPr>
        <p:txBody>
          <a:bodyPr>
            <a:normAutofit lnSpcReduction="10000"/>
          </a:bodyPr>
          <a:lstStyle/>
          <a:p>
            <a:r>
              <a:rPr lang="fr-CA" dirty="0"/>
              <a:t>Canada</a:t>
            </a:r>
          </a:p>
        </p:txBody>
      </p:sp>
      <p:pic>
        <p:nvPicPr>
          <p:cNvPr id="6" name="Image 5" descr="Une image contenant texte, Police, symbole, Graphique&#10;&#10;Description générée automatiquement">
            <a:extLst>
              <a:ext uri="{FF2B5EF4-FFF2-40B4-BE49-F238E27FC236}">
                <a16:creationId xmlns:a16="http://schemas.microsoft.com/office/drawing/2014/main" id="{41BD5EB4-C76A-A5D4-62A0-F41B62236B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graphicFrame>
        <p:nvGraphicFramePr>
          <p:cNvPr id="8" name="Graphique 7">
            <a:extLst>
              <a:ext uri="{FF2B5EF4-FFF2-40B4-BE49-F238E27FC236}">
                <a16:creationId xmlns:a16="http://schemas.microsoft.com/office/drawing/2014/main" id="{3B6517F8-EC63-32EF-DC29-B3DD11847FF9}"/>
              </a:ext>
            </a:extLst>
          </p:cNvPr>
          <p:cNvGraphicFramePr>
            <a:graphicFrameLocks/>
          </p:cNvGraphicFramePr>
          <p:nvPr>
            <p:extLst>
              <p:ext uri="{D42A27DB-BD31-4B8C-83A1-F6EECF244321}">
                <p14:modId xmlns:p14="http://schemas.microsoft.com/office/powerpoint/2010/main" val="3225318039"/>
              </p:ext>
            </p:extLst>
          </p:nvPr>
        </p:nvGraphicFramePr>
        <p:xfrm>
          <a:off x="-1805247" y="1414255"/>
          <a:ext cx="8615621" cy="5277509"/>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A61EA14B-B334-FF19-55D2-1D16434B1C82}"/>
              </a:ext>
            </a:extLst>
          </p:cNvPr>
          <p:cNvSpPr txBox="1"/>
          <p:nvPr/>
        </p:nvSpPr>
        <p:spPr>
          <a:xfrm>
            <a:off x="7027335" y="5388019"/>
            <a:ext cx="3020047" cy="923330"/>
          </a:xfrm>
          <a:prstGeom prst="rect">
            <a:avLst/>
          </a:prstGeom>
          <a:noFill/>
        </p:spPr>
        <p:txBody>
          <a:bodyPr wrap="square">
            <a:spAutoFit/>
          </a:bodyPr>
          <a:lstStyle/>
          <a:p>
            <a:r>
              <a:rPr lang="fr-CA" b="1" dirty="0">
                <a:solidFill>
                  <a:srgbClr val="C00000"/>
                </a:solidFill>
                <a:latin typeface="Aptos" panose="020B0004020202020204" pitchFamily="34" charset="0"/>
              </a:rPr>
              <a:t>5 dimensions sur 14 obtiennent une moyenne inférieure à 60 sur 100</a:t>
            </a:r>
          </a:p>
        </p:txBody>
      </p:sp>
      <p:sp>
        <p:nvSpPr>
          <p:cNvPr id="10" name="Espace réservé du texte 9">
            <a:extLst>
              <a:ext uri="{FF2B5EF4-FFF2-40B4-BE49-F238E27FC236}">
                <a16:creationId xmlns:a16="http://schemas.microsoft.com/office/drawing/2014/main" id="{4F6CDBB0-B001-2E9E-9357-8AC2CBBF0577}"/>
              </a:ext>
            </a:extLst>
          </p:cNvPr>
          <p:cNvSpPr>
            <a:spLocks noGrp="1"/>
          </p:cNvSpPr>
          <p:nvPr>
            <p:ph type="body" sz="quarter" idx="13"/>
          </p:nvPr>
        </p:nvSpPr>
        <p:spPr/>
        <p:txBody>
          <a:bodyPr/>
          <a:lstStyle/>
          <a:p>
            <a:r>
              <a:rPr lang="fr-CA" dirty="0"/>
              <a:t>Évaluation des 14 dimensions (moyenne sur 100)</a:t>
            </a:r>
          </a:p>
        </p:txBody>
      </p:sp>
      <p:sp>
        <p:nvSpPr>
          <p:cNvPr id="11" name="Parenthèse fermante 10">
            <a:extLst>
              <a:ext uri="{FF2B5EF4-FFF2-40B4-BE49-F238E27FC236}">
                <a16:creationId xmlns:a16="http://schemas.microsoft.com/office/drawing/2014/main" id="{E280B34D-BD29-61B2-D504-B48D69D28C0F}"/>
              </a:ext>
            </a:extLst>
          </p:cNvPr>
          <p:cNvSpPr/>
          <p:nvPr/>
        </p:nvSpPr>
        <p:spPr>
          <a:xfrm>
            <a:off x="6489394" y="4832359"/>
            <a:ext cx="320980" cy="1634541"/>
          </a:xfrm>
          <a:prstGeom prst="rightBracket">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CA"/>
          </a:p>
        </p:txBody>
      </p:sp>
      <p:sp>
        <p:nvSpPr>
          <p:cNvPr id="7" name="ZoneTexte 6">
            <a:extLst>
              <a:ext uri="{FF2B5EF4-FFF2-40B4-BE49-F238E27FC236}">
                <a16:creationId xmlns:a16="http://schemas.microsoft.com/office/drawing/2014/main" id="{B4929B6A-9920-8C5A-EE88-4E0097A926B6}"/>
              </a:ext>
            </a:extLst>
          </p:cNvPr>
          <p:cNvSpPr txBox="1"/>
          <p:nvPr/>
        </p:nvSpPr>
        <p:spPr>
          <a:xfrm>
            <a:off x="28658" y="6564148"/>
            <a:ext cx="11763292" cy="338554"/>
          </a:xfrm>
          <a:prstGeom prst="rect">
            <a:avLst/>
          </a:prstGeom>
          <a:noFill/>
        </p:spPr>
        <p:txBody>
          <a:bodyPr wrap="square">
            <a:spAutoFit/>
          </a:bodyPr>
          <a:lstStyle/>
          <a:p>
            <a:r>
              <a:rPr lang="fr-CA" sz="800" dirty="0">
                <a:latin typeface="Aptos" panose="020B0004020202020204" pitchFamily="34" charset="0"/>
              </a:rPr>
              <a:t>Question : Pour chaque affirmation, veuillez exprimer votre opinion sur une échelle de 1 à 10 où 1 signifie que vous n’êtes pas du tout d’accord, et 10, que vous êtes tout à d’accord, les notes intermédiaires servent à nuancer votre choix. (Note convertie sur 100.)</a:t>
            </a:r>
          </a:p>
          <a:p>
            <a:r>
              <a:rPr lang="fr-CA" sz="800" dirty="0">
                <a:latin typeface="Aptos" panose="020B0004020202020204" pitchFamily="34" charset="0"/>
              </a:rPr>
              <a:t>n=3001 </a:t>
            </a:r>
            <a:r>
              <a:rPr lang="fr-CA" sz="800" dirty="0" err="1">
                <a:latin typeface="Aptos" panose="020B0004020202020204" pitchFamily="34" charset="0"/>
              </a:rPr>
              <a:t>Canadien·ne·s</a:t>
            </a:r>
            <a:endParaRPr lang="fr-CA" sz="800" dirty="0">
              <a:latin typeface="Aptos" panose="020B0004020202020204" pitchFamily="34" charset="0"/>
            </a:endParaRPr>
          </a:p>
        </p:txBody>
      </p:sp>
      <p:pic>
        <p:nvPicPr>
          <p:cNvPr id="13" name="Image 12">
            <a:extLst>
              <a:ext uri="{FF2B5EF4-FFF2-40B4-BE49-F238E27FC236}">
                <a16:creationId xmlns:a16="http://schemas.microsoft.com/office/drawing/2014/main" id="{432B5C49-F6E8-57D7-3F0D-AA0833147D73}"/>
              </a:ext>
            </a:extLst>
          </p:cNvPr>
          <p:cNvPicPr>
            <a:picLocks noChangeAspect="1"/>
          </p:cNvPicPr>
          <p:nvPr/>
        </p:nvPicPr>
        <p:blipFill>
          <a:blip r:embed="rId5"/>
          <a:stretch>
            <a:fillRect/>
          </a:stretch>
        </p:blipFill>
        <p:spPr>
          <a:xfrm>
            <a:off x="10863403" y="657225"/>
            <a:ext cx="1152244" cy="786452"/>
          </a:xfrm>
          <a:prstGeom prst="rect">
            <a:avLst/>
          </a:prstGeom>
        </p:spPr>
      </p:pic>
    </p:spTree>
    <p:extLst>
      <p:ext uri="{BB962C8B-B14F-4D97-AF65-F5344CB8AC3E}">
        <p14:creationId xmlns:p14="http://schemas.microsoft.com/office/powerpoint/2010/main" val="946070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AFD19-53A3-63F7-76E6-F4E64BBA0B6E}"/>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89919CF-FD70-642F-19B7-CB7D4C6FE73D}"/>
              </a:ext>
            </a:extLst>
          </p:cNvPr>
          <p:cNvSpPr>
            <a:spLocks noGrp="1"/>
          </p:cNvSpPr>
          <p:nvPr>
            <p:ph type="sldNum" sz="quarter" idx="12"/>
          </p:nvPr>
        </p:nvSpPr>
        <p:spPr/>
        <p:txBody>
          <a:bodyPr/>
          <a:lstStyle/>
          <a:p>
            <a:fld id="{FE142C23-2E17-9648-8B0C-A5E87F69F9CE}" type="slidenum">
              <a:rPr lang="en-US" smtClean="0"/>
              <a:t>15</a:t>
            </a:fld>
            <a:endParaRPr lang="en-US"/>
          </a:p>
        </p:txBody>
      </p:sp>
      <p:sp>
        <p:nvSpPr>
          <p:cNvPr id="12" name="Espace réservé du texte 11">
            <a:extLst>
              <a:ext uri="{FF2B5EF4-FFF2-40B4-BE49-F238E27FC236}">
                <a16:creationId xmlns:a16="http://schemas.microsoft.com/office/drawing/2014/main" id="{99FA992B-70A8-11E6-5F30-281011193190}"/>
              </a:ext>
            </a:extLst>
          </p:cNvPr>
          <p:cNvSpPr>
            <a:spLocks noGrp="1"/>
          </p:cNvSpPr>
          <p:nvPr>
            <p:ph type="body" sz="quarter" idx="14"/>
          </p:nvPr>
        </p:nvSpPr>
        <p:spPr>
          <a:xfrm>
            <a:off x="275141" y="657225"/>
            <a:ext cx="8742362" cy="358775"/>
          </a:xfrm>
        </p:spPr>
        <p:txBody>
          <a:bodyPr>
            <a:normAutofit lnSpcReduction="10000"/>
          </a:bodyPr>
          <a:lstStyle/>
          <a:p>
            <a:r>
              <a:rPr lang="fr-CA" dirty="0"/>
              <a:t>Canada</a:t>
            </a:r>
          </a:p>
        </p:txBody>
      </p:sp>
      <p:pic>
        <p:nvPicPr>
          <p:cNvPr id="6" name="Image 5" descr="Une image contenant texte, Police, symbole, Graphique&#10;&#10;Description générée automatiquement">
            <a:extLst>
              <a:ext uri="{FF2B5EF4-FFF2-40B4-BE49-F238E27FC236}">
                <a16:creationId xmlns:a16="http://schemas.microsoft.com/office/drawing/2014/main" id="{E5936D7A-55BF-C8BD-FE6D-BFE3F797E3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
        <p:nvSpPr>
          <p:cNvPr id="10" name="Espace réservé du texte 9">
            <a:extLst>
              <a:ext uri="{FF2B5EF4-FFF2-40B4-BE49-F238E27FC236}">
                <a16:creationId xmlns:a16="http://schemas.microsoft.com/office/drawing/2014/main" id="{15A81990-407E-7B71-1564-CC59519C078D}"/>
              </a:ext>
            </a:extLst>
          </p:cNvPr>
          <p:cNvSpPr>
            <a:spLocks noGrp="1"/>
          </p:cNvSpPr>
          <p:nvPr>
            <p:ph type="body" sz="quarter" idx="13"/>
          </p:nvPr>
        </p:nvSpPr>
        <p:spPr>
          <a:xfrm>
            <a:off x="7479827" y="1282730"/>
            <a:ext cx="3190876" cy="360363"/>
          </a:xfrm>
        </p:spPr>
        <p:txBody>
          <a:bodyPr>
            <a:noAutofit/>
          </a:bodyPr>
          <a:lstStyle/>
          <a:p>
            <a:pPr algn="ctr"/>
            <a:r>
              <a:rPr lang="fr-CA" b="1" dirty="0"/>
              <a:t>Évaluation des 14 dimensions    (moyenne sur 100)</a:t>
            </a:r>
          </a:p>
        </p:txBody>
      </p:sp>
      <p:graphicFrame>
        <p:nvGraphicFramePr>
          <p:cNvPr id="5" name="Graphique 4">
            <a:extLst>
              <a:ext uri="{FF2B5EF4-FFF2-40B4-BE49-F238E27FC236}">
                <a16:creationId xmlns:a16="http://schemas.microsoft.com/office/drawing/2014/main" id="{6FFE8041-E8CC-C84E-7EF4-11CB365996F2}"/>
              </a:ext>
            </a:extLst>
          </p:cNvPr>
          <p:cNvGraphicFramePr>
            <a:graphicFrameLocks/>
          </p:cNvGraphicFramePr>
          <p:nvPr>
            <p:extLst>
              <p:ext uri="{D42A27DB-BD31-4B8C-83A1-F6EECF244321}">
                <p14:modId xmlns:p14="http://schemas.microsoft.com/office/powerpoint/2010/main" val="843390457"/>
              </p:ext>
            </p:extLst>
          </p:nvPr>
        </p:nvGraphicFramePr>
        <p:xfrm>
          <a:off x="-835717" y="1350963"/>
          <a:ext cx="7315128" cy="52775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a:extLst>
              <a:ext uri="{FF2B5EF4-FFF2-40B4-BE49-F238E27FC236}">
                <a16:creationId xmlns:a16="http://schemas.microsoft.com/office/drawing/2014/main" id="{0DB9B20B-D2FD-5BD4-EC88-60082DBDC88A}"/>
              </a:ext>
            </a:extLst>
          </p:cNvPr>
          <p:cNvGraphicFramePr>
            <a:graphicFrameLocks/>
          </p:cNvGraphicFramePr>
          <p:nvPr>
            <p:extLst>
              <p:ext uri="{D42A27DB-BD31-4B8C-83A1-F6EECF244321}">
                <p14:modId xmlns:p14="http://schemas.microsoft.com/office/powerpoint/2010/main" val="1959933949"/>
              </p:ext>
            </p:extLst>
          </p:nvPr>
        </p:nvGraphicFramePr>
        <p:xfrm>
          <a:off x="3902548" y="1380812"/>
          <a:ext cx="7464887" cy="5277509"/>
        </p:xfrm>
        <a:graphic>
          <a:graphicData uri="http://schemas.openxmlformats.org/drawingml/2006/chart">
            <c:chart xmlns:c="http://schemas.openxmlformats.org/drawingml/2006/chart" xmlns:r="http://schemas.openxmlformats.org/officeDocument/2006/relationships" r:id="rId5"/>
          </a:graphicData>
        </a:graphic>
      </p:graphicFrame>
      <p:sp>
        <p:nvSpPr>
          <p:cNvPr id="11" name="Espace réservé du texte 12">
            <a:extLst>
              <a:ext uri="{FF2B5EF4-FFF2-40B4-BE49-F238E27FC236}">
                <a16:creationId xmlns:a16="http://schemas.microsoft.com/office/drawing/2014/main" id="{F64743D1-73F2-201C-51F1-046E9407D8A7}"/>
              </a:ext>
            </a:extLst>
          </p:cNvPr>
          <p:cNvSpPr txBox="1">
            <a:spLocks/>
          </p:cNvSpPr>
          <p:nvPr/>
        </p:nvSpPr>
        <p:spPr>
          <a:xfrm>
            <a:off x="2044137" y="1277002"/>
            <a:ext cx="3294063" cy="3603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lumMod val="50000"/>
                  </a:schemeClr>
                </a:solidFill>
                <a:latin typeface="Aptos"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Aptos"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CA" b="1" dirty="0"/>
              <a:t>Ordre d’influence des dimensions sur  l’Indice d’Humanité – impact en %</a:t>
            </a:r>
          </a:p>
        </p:txBody>
      </p:sp>
      <p:pic>
        <p:nvPicPr>
          <p:cNvPr id="4" name="Image 3">
            <a:extLst>
              <a:ext uri="{FF2B5EF4-FFF2-40B4-BE49-F238E27FC236}">
                <a16:creationId xmlns:a16="http://schemas.microsoft.com/office/drawing/2014/main" id="{22D9E6BE-86BF-9B82-EFFC-406ABD204EC7}"/>
              </a:ext>
            </a:extLst>
          </p:cNvPr>
          <p:cNvPicPr>
            <a:picLocks noChangeAspect="1"/>
          </p:cNvPicPr>
          <p:nvPr/>
        </p:nvPicPr>
        <p:blipFill>
          <a:blip r:embed="rId6"/>
          <a:stretch>
            <a:fillRect/>
          </a:stretch>
        </p:blipFill>
        <p:spPr>
          <a:xfrm>
            <a:off x="10875914" y="706400"/>
            <a:ext cx="1153154" cy="786483"/>
          </a:xfrm>
          <a:prstGeom prst="rect">
            <a:avLst/>
          </a:prstGeom>
        </p:spPr>
      </p:pic>
    </p:spTree>
    <p:extLst>
      <p:ext uri="{BB962C8B-B14F-4D97-AF65-F5344CB8AC3E}">
        <p14:creationId xmlns:p14="http://schemas.microsoft.com/office/powerpoint/2010/main" val="3313629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9557-3F99-4EBA-0E96-06D6AF1A317A}"/>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207FD14-364F-DB10-7040-58A8BDA3055A}"/>
              </a:ext>
            </a:extLst>
          </p:cNvPr>
          <p:cNvSpPr/>
          <p:nvPr/>
        </p:nvSpPr>
        <p:spPr>
          <a:xfrm>
            <a:off x="6136398" y="1016000"/>
            <a:ext cx="4296578" cy="2413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Slide Number Placeholder 2">
            <a:extLst>
              <a:ext uri="{FF2B5EF4-FFF2-40B4-BE49-F238E27FC236}">
                <a16:creationId xmlns:a16="http://schemas.microsoft.com/office/drawing/2014/main" id="{45E81773-FA7C-FCB4-3119-4B18A5A47B06}"/>
              </a:ext>
            </a:extLst>
          </p:cNvPr>
          <p:cNvSpPr>
            <a:spLocks noGrp="1"/>
          </p:cNvSpPr>
          <p:nvPr>
            <p:ph type="sldNum" sz="quarter" idx="12"/>
          </p:nvPr>
        </p:nvSpPr>
        <p:spPr/>
        <p:txBody>
          <a:bodyPr/>
          <a:lstStyle/>
          <a:p>
            <a:fld id="{FE142C23-2E17-9648-8B0C-A5E87F69F9CE}" type="slidenum">
              <a:rPr lang="en-US" smtClean="0"/>
              <a:t>16</a:t>
            </a:fld>
            <a:endParaRPr lang="en-US"/>
          </a:p>
        </p:txBody>
      </p:sp>
      <p:sp>
        <p:nvSpPr>
          <p:cNvPr id="12" name="Espace réservé du texte 11">
            <a:extLst>
              <a:ext uri="{FF2B5EF4-FFF2-40B4-BE49-F238E27FC236}">
                <a16:creationId xmlns:a16="http://schemas.microsoft.com/office/drawing/2014/main" id="{346A12BE-3B2F-0B86-3890-4DD42C5FFC5D}"/>
              </a:ext>
            </a:extLst>
          </p:cNvPr>
          <p:cNvSpPr>
            <a:spLocks noGrp="1"/>
          </p:cNvSpPr>
          <p:nvPr>
            <p:ph type="body" sz="quarter" idx="14"/>
          </p:nvPr>
        </p:nvSpPr>
        <p:spPr>
          <a:xfrm>
            <a:off x="275141" y="657225"/>
            <a:ext cx="8742362" cy="358775"/>
          </a:xfrm>
        </p:spPr>
        <p:txBody>
          <a:bodyPr>
            <a:normAutofit lnSpcReduction="10000"/>
          </a:bodyPr>
          <a:lstStyle/>
          <a:p>
            <a:r>
              <a:rPr lang="fr-CA" dirty="0"/>
              <a:t>Canada</a:t>
            </a:r>
          </a:p>
        </p:txBody>
      </p:sp>
      <p:pic>
        <p:nvPicPr>
          <p:cNvPr id="2" name="Image 1" descr="Une image contenant texte, Police, symbole, Graphique&#10;&#10;Description générée automatiquement">
            <a:extLst>
              <a:ext uri="{FF2B5EF4-FFF2-40B4-BE49-F238E27FC236}">
                <a16:creationId xmlns:a16="http://schemas.microsoft.com/office/drawing/2014/main" id="{FBFA5F62-4873-C639-CF5F-A38367608C3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7" y="1735138"/>
            <a:ext cx="2435530" cy="3590034"/>
          </a:xfrm>
          <a:prstGeom prst="rect">
            <a:avLst/>
          </a:prstGeom>
          <a:noFill/>
        </p:spPr>
      </p:pic>
      <p:sp>
        <p:nvSpPr>
          <p:cNvPr id="13" name="Espace réservé du texte 12">
            <a:extLst>
              <a:ext uri="{FF2B5EF4-FFF2-40B4-BE49-F238E27FC236}">
                <a16:creationId xmlns:a16="http://schemas.microsoft.com/office/drawing/2014/main" id="{8C6E166D-DE3B-F060-B8B5-B09D45B34171}"/>
              </a:ext>
            </a:extLst>
          </p:cNvPr>
          <p:cNvSpPr>
            <a:spLocks noGrp="1"/>
          </p:cNvSpPr>
          <p:nvPr>
            <p:ph type="body" sz="quarter" idx="13"/>
          </p:nvPr>
        </p:nvSpPr>
        <p:spPr>
          <a:xfrm>
            <a:off x="292232" y="1016000"/>
            <a:ext cx="5761037" cy="360363"/>
          </a:xfrm>
        </p:spPr>
        <p:txBody>
          <a:bodyPr/>
          <a:lstStyle/>
          <a:p>
            <a:r>
              <a:rPr lang="fr-CA" dirty="0"/>
              <a:t>Indice national 2024</a:t>
            </a:r>
          </a:p>
        </p:txBody>
      </p:sp>
      <p:pic>
        <p:nvPicPr>
          <p:cNvPr id="7" name="Graphique 6" descr="Femme avec un remplissage uni">
            <a:extLst>
              <a:ext uri="{FF2B5EF4-FFF2-40B4-BE49-F238E27FC236}">
                <a16:creationId xmlns:a16="http://schemas.microsoft.com/office/drawing/2014/main" id="{F54C75E3-5187-0927-88E0-3112CACE3E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5061" y="1521167"/>
            <a:ext cx="914400" cy="914400"/>
          </a:xfrm>
          <a:prstGeom prst="rect">
            <a:avLst/>
          </a:prstGeom>
        </p:spPr>
      </p:pic>
      <p:pic>
        <p:nvPicPr>
          <p:cNvPr id="9" name="Graphique 8" descr="Homme avec un remplissage uni">
            <a:extLst>
              <a:ext uri="{FF2B5EF4-FFF2-40B4-BE49-F238E27FC236}">
                <a16:creationId xmlns:a16="http://schemas.microsoft.com/office/drawing/2014/main" id="{F6C7D9CC-4CEB-FFFD-41CD-D8703247A0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12876" y="1521167"/>
            <a:ext cx="914400" cy="914400"/>
          </a:xfrm>
          <a:prstGeom prst="rect">
            <a:avLst/>
          </a:prstGeom>
        </p:spPr>
      </p:pic>
      <p:sp>
        <p:nvSpPr>
          <p:cNvPr id="11" name="ZoneTexte 10">
            <a:extLst>
              <a:ext uri="{FF2B5EF4-FFF2-40B4-BE49-F238E27FC236}">
                <a16:creationId xmlns:a16="http://schemas.microsoft.com/office/drawing/2014/main" id="{417FB6D5-9A24-B542-3306-687FF46DE346}"/>
              </a:ext>
            </a:extLst>
          </p:cNvPr>
          <p:cNvSpPr txBox="1"/>
          <p:nvPr/>
        </p:nvSpPr>
        <p:spPr>
          <a:xfrm>
            <a:off x="6584030" y="2161195"/>
            <a:ext cx="1976463" cy="1077218"/>
          </a:xfrm>
          <a:prstGeom prst="rect">
            <a:avLst/>
          </a:prstGeom>
          <a:noFill/>
        </p:spPr>
        <p:txBody>
          <a:bodyPr wrap="square" rtlCol="0">
            <a:spAutoFit/>
          </a:bodyPr>
          <a:lstStyle/>
          <a:p>
            <a:pPr algn="ctr"/>
            <a:endParaRPr lang="fr-CA" b="1" dirty="0">
              <a:latin typeface="Aptos" panose="020B0004020202020204" pitchFamily="34" charset="0"/>
            </a:endParaRPr>
          </a:p>
          <a:p>
            <a:pPr algn="ctr"/>
            <a:r>
              <a:rPr lang="fr-CA" sz="2800" b="1" dirty="0">
                <a:solidFill>
                  <a:srgbClr val="FF0000"/>
                </a:solidFill>
                <a:latin typeface="Aptos" panose="020B0004020202020204" pitchFamily="34" charset="0"/>
              </a:rPr>
              <a:t>60,5</a:t>
            </a:r>
          </a:p>
          <a:p>
            <a:pPr algn="ctr"/>
            <a:endParaRPr lang="fr-CA" i="1" dirty="0">
              <a:latin typeface="Aptos" panose="020B0004020202020204" pitchFamily="34" charset="0"/>
            </a:endParaRPr>
          </a:p>
        </p:txBody>
      </p:sp>
      <p:sp>
        <p:nvSpPr>
          <p:cNvPr id="14" name="ZoneTexte 13">
            <a:extLst>
              <a:ext uri="{FF2B5EF4-FFF2-40B4-BE49-F238E27FC236}">
                <a16:creationId xmlns:a16="http://schemas.microsoft.com/office/drawing/2014/main" id="{BFDEDFDF-23AD-4A55-BA6B-A0714B9F9668}"/>
              </a:ext>
            </a:extLst>
          </p:cNvPr>
          <p:cNvSpPr txBox="1"/>
          <p:nvPr/>
        </p:nvSpPr>
        <p:spPr>
          <a:xfrm>
            <a:off x="8381844" y="2182840"/>
            <a:ext cx="1976463" cy="1077218"/>
          </a:xfrm>
          <a:prstGeom prst="rect">
            <a:avLst/>
          </a:prstGeom>
          <a:noFill/>
        </p:spPr>
        <p:txBody>
          <a:bodyPr wrap="square" rtlCol="0">
            <a:spAutoFit/>
          </a:bodyPr>
          <a:lstStyle/>
          <a:p>
            <a:pPr algn="ctr"/>
            <a:endParaRPr lang="fr-CA" b="1" dirty="0">
              <a:latin typeface="Aptos" panose="020B0004020202020204" pitchFamily="34" charset="0"/>
            </a:endParaRPr>
          </a:p>
          <a:p>
            <a:pPr algn="ctr"/>
            <a:r>
              <a:rPr lang="fr-CA" sz="2800" b="1" dirty="0">
                <a:solidFill>
                  <a:srgbClr val="00B050"/>
                </a:solidFill>
                <a:latin typeface="Aptos" panose="020B0004020202020204" pitchFamily="34" charset="0"/>
              </a:rPr>
              <a:t>62,1</a:t>
            </a:r>
          </a:p>
          <a:p>
            <a:pPr algn="ctr"/>
            <a:endParaRPr lang="fr-CA" i="1" dirty="0">
              <a:latin typeface="Aptos" panose="020B0004020202020204" pitchFamily="34" charset="0"/>
            </a:endParaRPr>
          </a:p>
        </p:txBody>
      </p:sp>
      <p:sp>
        <p:nvSpPr>
          <p:cNvPr id="15" name="ZoneTexte 14">
            <a:extLst>
              <a:ext uri="{FF2B5EF4-FFF2-40B4-BE49-F238E27FC236}">
                <a16:creationId xmlns:a16="http://schemas.microsoft.com/office/drawing/2014/main" id="{4C5C3EAB-F052-A624-59E7-4B156B19355F}"/>
              </a:ext>
            </a:extLst>
          </p:cNvPr>
          <p:cNvSpPr txBox="1"/>
          <p:nvPr/>
        </p:nvSpPr>
        <p:spPr>
          <a:xfrm>
            <a:off x="6136398" y="3501879"/>
            <a:ext cx="4296578" cy="2800767"/>
          </a:xfrm>
          <a:prstGeom prst="rect">
            <a:avLst/>
          </a:prstGeom>
          <a:solidFill>
            <a:schemeClr val="bg1">
              <a:lumMod val="95000"/>
            </a:schemeClr>
          </a:solidFill>
        </p:spPr>
        <p:txBody>
          <a:bodyPr wrap="square" rtlCol="0">
            <a:spAutoFit/>
          </a:bodyPr>
          <a:lstStyle/>
          <a:p>
            <a:pPr algn="ctr"/>
            <a:endParaRPr lang="fr-CA" b="1" dirty="0">
              <a:latin typeface="Aptos" panose="020B0004020202020204" pitchFamily="34" charset="0"/>
            </a:endParaRPr>
          </a:p>
          <a:p>
            <a:r>
              <a:rPr lang="fr-CA" sz="2800" b="1" dirty="0">
                <a:latin typeface="Aptos" panose="020B0004020202020204" pitchFamily="34" charset="0"/>
              </a:rPr>
              <a:t>18-34 ans		61,9</a:t>
            </a:r>
          </a:p>
          <a:p>
            <a:endParaRPr lang="fr-CA" sz="2800" b="1" dirty="0">
              <a:latin typeface="Aptos" panose="020B0004020202020204" pitchFamily="34" charset="0"/>
            </a:endParaRPr>
          </a:p>
          <a:p>
            <a:r>
              <a:rPr lang="fr-CA" sz="2800" b="1" dirty="0">
                <a:latin typeface="Aptos" panose="020B0004020202020204" pitchFamily="34" charset="0"/>
              </a:rPr>
              <a:t>35-54 ans		</a:t>
            </a:r>
            <a:r>
              <a:rPr lang="fr-CA" sz="2800" b="1" dirty="0">
                <a:solidFill>
                  <a:srgbClr val="FF0000"/>
                </a:solidFill>
                <a:latin typeface="Aptos" panose="020B0004020202020204" pitchFamily="34" charset="0"/>
              </a:rPr>
              <a:t>59,6</a:t>
            </a:r>
          </a:p>
          <a:p>
            <a:endParaRPr lang="fr-CA" sz="2800" b="1" dirty="0">
              <a:latin typeface="Aptos" panose="020B0004020202020204" pitchFamily="34" charset="0"/>
            </a:endParaRPr>
          </a:p>
          <a:p>
            <a:r>
              <a:rPr lang="fr-CA" sz="2800" b="1" dirty="0">
                <a:latin typeface="Aptos" panose="020B0004020202020204" pitchFamily="34" charset="0"/>
              </a:rPr>
              <a:t>55 ans +		</a:t>
            </a:r>
            <a:r>
              <a:rPr lang="fr-CA" sz="2800" b="1" dirty="0">
                <a:solidFill>
                  <a:srgbClr val="00B050"/>
                </a:solidFill>
                <a:latin typeface="Aptos" panose="020B0004020202020204" pitchFamily="34" charset="0"/>
              </a:rPr>
              <a:t>62,1</a:t>
            </a:r>
          </a:p>
          <a:p>
            <a:pPr algn="ctr"/>
            <a:endParaRPr lang="fr-CA" i="1" dirty="0">
              <a:latin typeface="Aptos" panose="020B0004020202020204" pitchFamily="34" charset="0"/>
            </a:endParaRPr>
          </a:p>
        </p:txBody>
      </p:sp>
      <p:pic>
        <p:nvPicPr>
          <p:cNvPr id="4" name="Image 3" descr="Une image contenant texte, Police, symbole, Graphique&#10;&#10;Description générée automatiquement">
            <a:extLst>
              <a:ext uri="{FF2B5EF4-FFF2-40B4-BE49-F238E27FC236}">
                <a16:creationId xmlns:a16="http://schemas.microsoft.com/office/drawing/2014/main" id="{BA0AD09A-959E-9F75-396C-4F11A944B8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
        <p:nvSpPr>
          <p:cNvPr id="6" name="Rectangle : coins arrondis 5">
            <a:extLst>
              <a:ext uri="{FF2B5EF4-FFF2-40B4-BE49-F238E27FC236}">
                <a16:creationId xmlns:a16="http://schemas.microsoft.com/office/drawing/2014/main" id="{E545708C-2294-00BB-46D7-4F4CB4C09FDD}"/>
              </a:ext>
            </a:extLst>
          </p:cNvPr>
          <p:cNvSpPr/>
          <p:nvPr/>
        </p:nvSpPr>
        <p:spPr>
          <a:xfrm>
            <a:off x="2586132" y="2461309"/>
            <a:ext cx="2875175" cy="2630078"/>
          </a:xfrm>
          <a:prstGeom prst="roundRect">
            <a:avLst/>
          </a:prstGeom>
          <a:solidFill>
            <a:srgbClr val="FFC00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solidFill>
                <a:srgbClr val="FFC000"/>
              </a:solidFill>
            </a:endParaRPr>
          </a:p>
        </p:txBody>
      </p:sp>
      <p:sp>
        <p:nvSpPr>
          <p:cNvPr id="8" name="ZoneTexte 7">
            <a:extLst>
              <a:ext uri="{FF2B5EF4-FFF2-40B4-BE49-F238E27FC236}">
                <a16:creationId xmlns:a16="http://schemas.microsoft.com/office/drawing/2014/main" id="{592D481C-7D64-990C-B16C-7488A0FD28E5}"/>
              </a:ext>
            </a:extLst>
          </p:cNvPr>
          <p:cNvSpPr txBox="1"/>
          <p:nvPr/>
        </p:nvSpPr>
        <p:spPr>
          <a:xfrm>
            <a:off x="2918819" y="2670555"/>
            <a:ext cx="2209800" cy="2154436"/>
          </a:xfrm>
          <a:prstGeom prst="rect">
            <a:avLst/>
          </a:prstGeom>
          <a:noFill/>
        </p:spPr>
        <p:txBody>
          <a:bodyPr wrap="square" rtlCol="0">
            <a:spAutoFit/>
          </a:bodyPr>
          <a:lstStyle/>
          <a:p>
            <a:pPr algn="ctr"/>
            <a:r>
              <a:rPr lang="fr-CA" b="1" dirty="0">
                <a:latin typeface="Aptos" panose="020B0004020202020204" pitchFamily="34" charset="0"/>
              </a:rPr>
              <a:t>Société canadienne</a:t>
            </a:r>
          </a:p>
          <a:p>
            <a:pPr algn="ctr"/>
            <a:r>
              <a:rPr lang="fr-CA" sz="8000" b="1" dirty="0">
                <a:latin typeface="Aptos" panose="020B0004020202020204" pitchFamily="34" charset="0"/>
              </a:rPr>
              <a:t>61,3</a:t>
            </a:r>
          </a:p>
          <a:p>
            <a:pPr algn="ctr"/>
            <a:r>
              <a:rPr lang="fr-CA" i="1" dirty="0">
                <a:latin typeface="Aptos" panose="020B0004020202020204" pitchFamily="34" charset="0"/>
              </a:rPr>
              <a:t>(Indice sur 100) </a:t>
            </a:r>
          </a:p>
        </p:txBody>
      </p:sp>
    </p:spTree>
    <p:extLst>
      <p:ext uri="{BB962C8B-B14F-4D97-AF65-F5344CB8AC3E}">
        <p14:creationId xmlns:p14="http://schemas.microsoft.com/office/powerpoint/2010/main" val="86347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9557-3F99-4EBA-0E96-06D6AF1A31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81773-FA7C-FCB4-3119-4B18A5A47B06}"/>
              </a:ext>
            </a:extLst>
          </p:cNvPr>
          <p:cNvSpPr>
            <a:spLocks noGrp="1"/>
          </p:cNvSpPr>
          <p:nvPr>
            <p:ph type="sldNum" sz="quarter" idx="12"/>
          </p:nvPr>
        </p:nvSpPr>
        <p:spPr/>
        <p:txBody>
          <a:bodyPr/>
          <a:lstStyle/>
          <a:p>
            <a:fld id="{FE142C23-2E17-9648-8B0C-A5E87F69F9CE}" type="slidenum">
              <a:rPr lang="en-US" smtClean="0"/>
              <a:t>17</a:t>
            </a:fld>
            <a:endParaRPr lang="en-US"/>
          </a:p>
        </p:txBody>
      </p:sp>
      <p:sp>
        <p:nvSpPr>
          <p:cNvPr id="12" name="Espace réservé du texte 11">
            <a:extLst>
              <a:ext uri="{FF2B5EF4-FFF2-40B4-BE49-F238E27FC236}">
                <a16:creationId xmlns:a16="http://schemas.microsoft.com/office/drawing/2014/main" id="{346A12BE-3B2F-0B86-3890-4DD42C5FFC5D}"/>
              </a:ext>
            </a:extLst>
          </p:cNvPr>
          <p:cNvSpPr>
            <a:spLocks noGrp="1"/>
          </p:cNvSpPr>
          <p:nvPr>
            <p:ph type="body" sz="quarter" idx="14"/>
          </p:nvPr>
        </p:nvSpPr>
        <p:spPr>
          <a:xfrm>
            <a:off x="266595" y="657225"/>
            <a:ext cx="8742362" cy="358775"/>
          </a:xfrm>
        </p:spPr>
        <p:txBody>
          <a:bodyPr>
            <a:normAutofit lnSpcReduction="10000"/>
          </a:bodyPr>
          <a:lstStyle/>
          <a:p>
            <a:r>
              <a:rPr lang="fr-CA" dirty="0"/>
              <a:t>Canada</a:t>
            </a:r>
          </a:p>
        </p:txBody>
      </p:sp>
      <p:pic>
        <p:nvPicPr>
          <p:cNvPr id="2" name="Image 1" descr="Une image contenant texte, Police, symbole, Graphique&#10;&#10;Description générée automatiquement">
            <a:extLst>
              <a:ext uri="{FF2B5EF4-FFF2-40B4-BE49-F238E27FC236}">
                <a16:creationId xmlns:a16="http://schemas.microsoft.com/office/drawing/2014/main" id="{FBFA5F62-4873-C639-CF5F-A38367608C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2008" y="2216329"/>
            <a:ext cx="2435530" cy="3590034"/>
          </a:xfrm>
          <a:prstGeom prst="rect">
            <a:avLst/>
          </a:prstGeom>
          <a:noFill/>
        </p:spPr>
      </p:pic>
      <p:sp>
        <p:nvSpPr>
          <p:cNvPr id="13" name="Espace réservé du texte 12">
            <a:extLst>
              <a:ext uri="{FF2B5EF4-FFF2-40B4-BE49-F238E27FC236}">
                <a16:creationId xmlns:a16="http://schemas.microsoft.com/office/drawing/2014/main" id="{8C6E166D-DE3B-F060-B8B5-B09D45B34171}"/>
              </a:ext>
            </a:extLst>
          </p:cNvPr>
          <p:cNvSpPr>
            <a:spLocks noGrp="1"/>
          </p:cNvSpPr>
          <p:nvPr>
            <p:ph type="body" sz="quarter" idx="13"/>
          </p:nvPr>
        </p:nvSpPr>
        <p:spPr>
          <a:xfrm>
            <a:off x="300778" y="1016000"/>
            <a:ext cx="5761037" cy="360363"/>
          </a:xfrm>
        </p:spPr>
        <p:txBody>
          <a:bodyPr/>
          <a:lstStyle/>
          <a:p>
            <a:r>
              <a:rPr lang="fr-CA" dirty="0"/>
              <a:t>Indice national 2024</a:t>
            </a:r>
          </a:p>
        </p:txBody>
      </p:sp>
      <p:sp>
        <p:nvSpPr>
          <p:cNvPr id="10" name="Rectangle : coins arrondis 9">
            <a:extLst>
              <a:ext uri="{FF2B5EF4-FFF2-40B4-BE49-F238E27FC236}">
                <a16:creationId xmlns:a16="http://schemas.microsoft.com/office/drawing/2014/main" id="{94C22B6E-872E-24C6-1586-33A6D61813F6}"/>
              </a:ext>
            </a:extLst>
          </p:cNvPr>
          <p:cNvSpPr/>
          <p:nvPr/>
        </p:nvSpPr>
        <p:spPr>
          <a:xfrm>
            <a:off x="4769963" y="2771480"/>
            <a:ext cx="2875175" cy="2630078"/>
          </a:xfrm>
          <a:prstGeom prst="roundRect">
            <a:avLst/>
          </a:prstGeom>
          <a:solidFill>
            <a:srgbClr val="FFC000"/>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atin typeface="Aptos" panose="020B0004020202020204" pitchFamily="34" charset="0"/>
            </a:endParaRPr>
          </a:p>
        </p:txBody>
      </p:sp>
      <p:sp>
        <p:nvSpPr>
          <p:cNvPr id="11" name="ZoneTexte 10">
            <a:extLst>
              <a:ext uri="{FF2B5EF4-FFF2-40B4-BE49-F238E27FC236}">
                <a16:creationId xmlns:a16="http://schemas.microsoft.com/office/drawing/2014/main" id="{4436E1A9-3A5C-CED6-7A98-3F99FB28777B}"/>
              </a:ext>
            </a:extLst>
          </p:cNvPr>
          <p:cNvSpPr txBox="1"/>
          <p:nvPr/>
        </p:nvSpPr>
        <p:spPr>
          <a:xfrm>
            <a:off x="5100102" y="3066977"/>
            <a:ext cx="2209800" cy="2154436"/>
          </a:xfrm>
          <a:prstGeom prst="rect">
            <a:avLst/>
          </a:prstGeom>
          <a:noFill/>
        </p:spPr>
        <p:txBody>
          <a:bodyPr wrap="square" rtlCol="0">
            <a:spAutoFit/>
          </a:bodyPr>
          <a:lstStyle/>
          <a:p>
            <a:pPr algn="ctr"/>
            <a:r>
              <a:rPr lang="fr-CA" b="1" dirty="0">
                <a:latin typeface="Aptos" panose="020B0004020202020204" pitchFamily="34" charset="0"/>
              </a:rPr>
              <a:t>Société</a:t>
            </a:r>
          </a:p>
          <a:p>
            <a:pPr algn="ctr"/>
            <a:r>
              <a:rPr lang="fr-CA" b="1" dirty="0">
                <a:latin typeface="Aptos" panose="020B0004020202020204" pitchFamily="34" charset="0"/>
              </a:rPr>
              <a:t>canadienne</a:t>
            </a:r>
          </a:p>
          <a:p>
            <a:pPr algn="ctr"/>
            <a:r>
              <a:rPr lang="fr-CA" sz="8000" b="1" dirty="0">
                <a:latin typeface="Aptos" panose="020B0004020202020204" pitchFamily="34" charset="0"/>
              </a:rPr>
              <a:t>61,3</a:t>
            </a:r>
          </a:p>
          <a:p>
            <a:pPr algn="ctr"/>
            <a:r>
              <a:rPr lang="fr-CA" i="1" dirty="0">
                <a:latin typeface="Aptos" panose="020B0004020202020204" pitchFamily="34" charset="0"/>
              </a:rPr>
              <a:t>(Indice sur 100) </a:t>
            </a:r>
          </a:p>
        </p:txBody>
      </p:sp>
      <p:sp>
        <p:nvSpPr>
          <p:cNvPr id="15" name="Rectangle : coins arrondis 14">
            <a:extLst>
              <a:ext uri="{FF2B5EF4-FFF2-40B4-BE49-F238E27FC236}">
                <a16:creationId xmlns:a16="http://schemas.microsoft.com/office/drawing/2014/main" id="{2EAF1208-7A55-21B0-2011-1B4DD02C63AA}"/>
              </a:ext>
            </a:extLst>
          </p:cNvPr>
          <p:cNvSpPr/>
          <p:nvPr/>
        </p:nvSpPr>
        <p:spPr>
          <a:xfrm>
            <a:off x="8180751" y="2771480"/>
            <a:ext cx="2875175" cy="2630078"/>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latin typeface="Aptos" panose="020B0004020202020204" pitchFamily="34" charset="0"/>
            </a:endParaRPr>
          </a:p>
        </p:txBody>
      </p:sp>
      <p:sp>
        <p:nvSpPr>
          <p:cNvPr id="16" name="ZoneTexte 15">
            <a:extLst>
              <a:ext uri="{FF2B5EF4-FFF2-40B4-BE49-F238E27FC236}">
                <a16:creationId xmlns:a16="http://schemas.microsoft.com/office/drawing/2014/main" id="{040E1031-1C20-0F0B-ED30-6353F28B4E66}"/>
              </a:ext>
            </a:extLst>
          </p:cNvPr>
          <p:cNvSpPr txBox="1"/>
          <p:nvPr/>
        </p:nvSpPr>
        <p:spPr>
          <a:xfrm>
            <a:off x="8510890" y="3066977"/>
            <a:ext cx="2209800" cy="1877437"/>
          </a:xfrm>
          <a:prstGeom prst="rect">
            <a:avLst/>
          </a:prstGeom>
          <a:noFill/>
        </p:spPr>
        <p:txBody>
          <a:bodyPr wrap="square" rtlCol="0">
            <a:spAutoFit/>
          </a:bodyPr>
          <a:lstStyle/>
          <a:p>
            <a:pPr algn="ctr"/>
            <a:r>
              <a:rPr lang="fr-CA" b="1" dirty="0">
                <a:latin typeface="Aptos" panose="020B0004020202020204" pitchFamily="34" charset="0"/>
              </a:rPr>
              <a:t>Moi</a:t>
            </a:r>
          </a:p>
          <a:p>
            <a:pPr algn="ctr"/>
            <a:r>
              <a:rPr lang="fr-CA" sz="8000" b="1" dirty="0">
                <a:solidFill>
                  <a:srgbClr val="00B050"/>
                </a:solidFill>
                <a:latin typeface="Aptos" panose="020B0004020202020204" pitchFamily="34" charset="0"/>
              </a:rPr>
              <a:t>77,6</a:t>
            </a:r>
          </a:p>
          <a:p>
            <a:pPr algn="ctr"/>
            <a:r>
              <a:rPr lang="fr-CA" i="1" dirty="0">
                <a:latin typeface="Aptos" panose="020B0004020202020204" pitchFamily="34" charset="0"/>
              </a:rPr>
              <a:t>(Moyenne sur 100)* </a:t>
            </a:r>
          </a:p>
        </p:txBody>
      </p:sp>
      <p:pic>
        <p:nvPicPr>
          <p:cNvPr id="4" name="Image 3" descr="Une image contenant texte, Police, symbole, Graphique&#10;&#10;Description générée automatiquement">
            <a:extLst>
              <a:ext uri="{FF2B5EF4-FFF2-40B4-BE49-F238E27FC236}">
                <a16:creationId xmlns:a16="http://schemas.microsoft.com/office/drawing/2014/main" id="{1AE7AF2B-2743-AE81-90B9-241F663448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
        <p:nvSpPr>
          <p:cNvPr id="6" name="ZoneTexte 5">
            <a:extLst>
              <a:ext uri="{FF2B5EF4-FFF2-40B4-BE49-F238E27FC236}">
                <a16:creationId xmlns:a16="http://schemas.microsoft.com/office/drawing/2014/main" id="{CFCAF960-7464-4A70-3FA2-6A789DD00DE3}"/>
              </a:ext>
            </a:extLst>
          </p:cNvPr>
          <p:cNvSpPr txBox="1"/>
          <p:nvPr/>
        </p:nvSpPr>
        <p:spPr>
          <a:xfrm>
            <a:off x="4845075" y="886114"/>
            <a:ext cx="6094378" cy="1477328"/>
          </a:xfrm>
          <a:prstGeom prst="rect">
            <a:avLst/>
          </a:prstGeom>
          <a:noFill/>
        </p:spPr>
        <p:txBody>
          <a:bodyPr wrap="square">
            <a:spAutoFit/>
          </a:bodyPr>
          <a:lstStyle/>
          <a:p>
            <a:pPr algn="ctr"/>
            <a:r>
              <a:rPr lang="fr-CA" sz="1800" dirty="0">
                <a:latin typeface="Aptos" panose="020B0004020202020204" pitchFamily="34" charset="0"/>
              </a:rPr>
              <a:t>Il existe, partout au Canada, une dissonance entre la perception que nous avons de notre propre humanité                         et notre vision de la société, révélant un sentiment de déconnexion entre nos efforts individuels et la réalité collective.</a:t>
            </a:r>
          </a:p>
        </p:txBody>
      </p:sp>
      <p:sp>
        <p:nvSpPr>
          <p:cNvPr id="7" name="ZoneTexte 6">
            <a:extLst>
              <a:ext uri="{FF2B5EF4-FFF2-40B4-BE49-F238E27FC236}">
                <a16:creationId xmlns:a16="http://schemas.microsoft.com/office/drawing/2014/main" id="{E17D9AB6-FD39-A199-AA5F-D3219A830177}"/>
              </a:ext>
            </a:extLst>
          </p:cNvPr>
          <p:cNvSpPr txBox="1"/>
          <p:nvPr/>
        </p:nvSpPr>
        <p:spPr>
          <a:xfrm>
            <a:off x="343249" y="6520668"/>
            <a:ext cx="11242394" cy="338554"/>
          </a:xfrm>
          <a:prstGeom prst="rect">
            <a:avLst/>
          </a:prstGeom>
          <a:noFill/>
        </p:spPr>
        <p:txBody>
          <a:bodyPr wrap="square">
            <a:spAutoFit/>
          </a:bodyPr>
          <a:lstStyle/>
          <a:p>
            <a:r>
              <a:rPr lang="fr-CA" sz="800" dirty="0">
                <a:latin typeface="Aptos" panose="020B0004020202020204" pitchFamily="34" charset="0"/>
              </a:rPr>
              <a:t>* Partant de cette définition (page 4), veuillez exprimer votre opinion sur une échelle de 1 à 10 où 1 signifie un niveau TRÈS FAIBLE d'humanité, et la note 10 signifie un niveau TRÈS ÉLEVÉ d'humanité’’ et les notes intermédiaires servent à nuancer votre choix. Quelle note VOUS accorderiez-vous pour votre propre niveau d’humanité ?  n=3001 </a:t>
            </a:r>
            <a:r>
              <a:rPr lang="fr-CA" sz="800" dirty="0" err="1">
                <a:latin typeface="Aptos" panose="020B0004020202020204" pitchFamily="34" charset="0"/>
              </a:rPr>
              <a:t>Canadien.ne.s</a:t>
            </a:r>
            <a:r>
              <a:rPr lang="fr-CA" sz="800" dirty="0">
                <a:latin typeface="Aptos" panose="020B0004020202020204" pitchFamily="34" charset="0"/>
              </a:rPr>
              <a:t>  (</a:t>
            </a:r>
            <a:r>
              <a:rPr lang="fr-CA" sz="800">
                <a:latin typeface="Aptos" panose="020B0004020202020204" pitchFamily="34" charset="0"/>
              </a:rPr>
              <a:t>note convertie sur 100)</a:t>
            </a:r>
            <a:endParaRPr lang="fr-CA" sz="800" dirty="0">
              <a:latin typeface="Aptos" panose="020B0004020202020204" pitchFamily="34" charset="0"/>
            </a:endParaRPr>
          </a:p>
        </p:txBody>
      </p:sp>
    </p:spTree>
    <p:extLst>
      <p:ext uri="{BB962C8B-B14F-4D97-AF65-F5344CB8AC3E}">
        <p14:creationId xmlns:p14="http://schemas.microsoft.com/office/powerpoint/2010/main" val="3223593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DF0E9-6FC7-B1C2-C86F-FD7DB7CA178E}"/>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1BF13B89-997C-4B0B-7B94-4596C62CB5E1}"/>
              </a:ext>
            </a:extLst>
          </p:cNvPr>
          <p:cNvSpPr/>
          <p:nvPr/>
        </p:nvSpPr>
        <p:spPr>
          <a:xfrm>
            <a:off x="6136398" y="1016000"/>
            <a:ext cx="4296578" cy="2413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Slide Number Placeholder 2">
            <a:extLst>
              <a:ext uri="{FF2B5EF4-FFF2-40B4-BE49-F238E27FC236}">
                <a16:creationId xmlns:a16="http://schemas.microsoft.com/office/drawing/2014/main" id="{B4873D74-0B57-AC48-1BF5-654BDB138D23}"/>
              </a:ext>
            </a:extLst>
          </p:cNvPr>
          <p:cNvSpPr>
            <a:spLocks noGrp="1"/>
          </p:cNvSpPr>
          <p:nvPr>
            <p:ph type="sldNum" sz="quarter" idx="12"/>
          </p:nvPr>
        </p:nvSpPr>
        <p:spPr/>
        <p:txBody>
          <a:bodyPr/>
          <a:lstStyle/>
          <a:p>
            <a:fld id="{FE142C23-2E17-9648-8B0C-A5E87F69F9CE}" type="slidenum">
              <a:rPr lang="en-US" smtClean="0"/>
              <a:t>18</a:t>
            </a:fld>
            <a:endParaRPr lang="en-US"/>
          </a:p>
        </p:txBody>
      </p:sp>
      <p:sp>
        <p:nvSpPr>
          <p:cNvPr id="12" name="Espace réservé du texte 11">
            <a:extLst>
              <a:ext uri="{FF2B5EF4-FFF2-40B4-BE49-F238E27FC236}">
                <a16:creationId xmlns:a16="http://schemas.microsoft.com/office/drawing/2014/main" id="{FF3A2DB2-C246-452A-6103-202660EF5BBF}"/>
              </a:ext>
            </a:extLst>
          </p:cNvPr>
          <p:cNvSpPr>
            <a:spLocks noGrp="1"/>
          </p:cNvSpPr>
          <p:nvPr>
            <p:ph type="body" sz="quarter" idx="14"/>
          </p:nvPr>
        </p:nvSpPr>
        <p:spPr>
          <a:xfrm>
            <a:off x="266595" y="657225"/>
            <a:ext cx="8742362" cy="358775"/>
          </a:xfrm>
        </p:spPr>
        <p:txBody>
          <a:bodyPr>
            <a:normAutofit lnSpcReduction="10000"/>
          </a:bodyPr>
          <a:lstStyle/>
          <a:p>
            <a:r>
              <a:rPr lang="fr-CA" dirty="0"/>
              <a:t>Canada</a:t>
            </a:r>
          </a:p>
        </p:txBody>
      </p:sp>
      <p:pic>
        <p:nvPicPr>
          <p:cNvPr id="2" name="Image 1" descr="Une image contenant texte, Police, symbole, Graphique&#10;&#10;Description générée automatiquement">
            <a:extLst>
              <a:ext uri="{FF2B5EF4-FFF2-40B4-BE49-F238E27FC236}">
                <a16:creationId xmlns:a16="http://schemas.microsoft.com/office/drawing/2014/main" id="{27DBE2A8-A0A5-033C-A36C-013F4CD064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7" y="1735138"/>
            <a:ext cx="2435530" cy="3590034"/>
          </a:xfrm>
          <a:prstGeom prst="rect">
            <a:avLst/>
          </a:prstGeom>
          <a:noFill/>
        </p:spPr>
      </p:pic>
      <p:sp>
        <p:nvSpPr>
          <p:cNvPr id="13" name="Espace réservé du texte 12">
            <a:extLst>
              <a:ext uri="{FF2B5EF4-FFF2-40B4-BE49-F238E27FC236}">
                <a16:creationId xmlns:a16="http://schemas.microsoft.com/office/drawing/2014/main" id="{DEB21EE5-8F70-91C4-F39D-1BD9A9EF5582}"/>
              </a:ext>
            </a:extLst>
          </p:cNvPr>
          <p:cNvSpPr>
            <a:spLocks noGrp="1"/>
          </p:cNvSpPr>
          <p:nvPr>
            <p:ph type="body" sz="quarter" idx="13"/>
          </p:nvPr>
        </p:nvSpPr>
        <p:spPr>
          <a:xfrm>
            <a:off x="292232" y="1016000"/>
            <a:ext cx="5761037" cy="360363"/>
          </a:xfrm>
        </p:spPr>
        <p:txBody>
          <a:bodyPr/>
          <a:lstStyle/>
          <a:p>
            <a:r>
              <a:rPr lang="fr-CA" dirty="0"/>
              <a:t>Indice national 2024</a:t>
            </a:r>
          </a:p>
        </p:txBody>
      </p:sp>
      <p:pic>
        <p:nvPicPr>
          <p:cNvPr id="7" name="Graphique 6" descr="Femme avec un remplissage uni">
            <a:extLst>
              <a:ext uri="{FF2B5EF4-FFF2-40B4-BE49-F238E27FC236}">
                <a16:creationId xmlns:a16="http://schemas.microsoft.com/office/drawing/2014/main" id="{B2C49AD6-EACE-315C-D8EC-C34BB40F32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5062" y="1572607"/>
            <a:ext cx="914400" cy="914400"/>
          </a:xfrm>
          <a:prstGeom prst="rect">
            <a:avLst/>
          </a:prstGeom>
        </p:spPr>
      </p:pic>
      <p:pic>
        <p:nvPicPr>
          <p:cNvPr id="9" name="Graphique 8" descr="Homme avec un remplissage uni">
            <a:extLst>
              <a:ext uri="{FF2B5EF4-FFF2-40B4-BE49-F238E27FC236}">
                <a16:creationId xmlns:a16="http://schemas.microsoft.com/office/drawing/2014/main" id="{E5D5BEF6-932B-28AF-C321-1BA4F805FF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12876" y="1577547"/>
            <a:ext cx="914400" cy="914400"/>
          </a:xfrm>
          <a:prstGeom prst="rect">
            <a:avLst/>
          </a:prstGeom>
        </p:spPr>
      </p:pic>
      <p:sp>
        <p:nvSpPr>
          <p:cNvPr id="11" name="ZoneTexte 10">
            <a:extLst>
              <a:ext uri="{FF2B5EF4-FFF2-40B4-BE49-F238E27FC236}">
                <a16:creationId xmlns:a16="http://schemas.microsoft.com/office/drawing/2014/main" id="{79D5559E-D103-5BF3-6DBE-A444A2A79566}"/>
              </a:ext>
            </a:extLst>
          </p:cNvPr>
          <p:cNvSpPr txBox="1"/>
          <p:nvPr/>
        </p:nvSpPr>
        <p:spPr>
          <a:xfrm>
            <a:off x="6584030" y="2443890"/>
            <a:ext cx="1976463" cy="1077218"/>
          </a:xfrm>
          <a:prstGeom prst="rect">
            <a:avLst/>
          </a:prstGeom>
          <a:noFill/>
        </p:spPr>
        <p:txBody>
          <a:bodyPr wrap="square" rtlCol="0">
            <a:spAutoFit/>
          </a:bodyPr>
          <a:lstStyle/>
          <a:p>
            <a:pPr algn="ctr"/>
            <a:endParaRPr lang="fr-CA" b="1" dirty="0">
              <a:latin typeface="Aptos" panose="020B0004020202020204" pitchFamily="34" charset="0"/>
            </a:endParaRPr>
          </a:p>
          <a:p>
            <a:pPr algn="ctr"/>
            <a:r>
              <a:rPr lang="fr-CA" sz="2800" b="1" dirty="0">
                <a:solidFill>
                  <a:srgbClr val="00B050"/>
                </a:solidFill>
                <a:latin typeface="Aptos" panose="020B0004020202020204" pitchFamily="34" charset="0"/>
              </a:rPr>
              <a:t>78,6</a:t>
            </a:r>
          </a:p>
          <a:p>
            <a:pPr algn="ctr"/>
            <a:endParaRPr lang="fr-CA" i="1" dirty="0">
              <a:latin typeface="Aptos" panose="020B0004020202020204" pitchFamily="34" charset="0"/>
            </a:endParaRPr>
          </a:p>
        </p:txBody>
      </p:sp>
      <p:sp>
        <p:nvSpPr>
          <p:cNvPr id="14" name="ZoneTexte 13">
            <a:extLst>
              <a:ext uri="{FF2B5EF4-FFF2-40B4-BE49-F238E27FC236}">
                <a16:creationId xmlns:a16="http://schemas.microsoft.com/office/drawing/2014/main" id="{FC3EAFCB-7873-B752-3AE6-E40D1A2A0D38}"/>
              </a:ext>
            </a:extLst>
          </p:cNvPr>
          <p:cNvSpPr txBox="1"/>
          <p:nvPr/>
        </p:nvSpPr>
        <p:spPr>
          <a:xfrm>
            <a:off x="8381844" y="2476549"/>
            <a:ext cx="1976463" cy="1077218"/>
          </a:xfrm>
          <a:prstGeom prst="rect">
            <a:avLst/>
          </a:prstGeom>
          <a:noFill/>
        </p:spPr>
        <p:txBody>
          <a:bodyPr wrap="square" rtlCol="0">
            <a:spAutoFit/>
          </a:bodyPr>
          <a:lstStyle/>
          <a:p>
            <a:pPr algn="ctr"/>
            <a:endParaRPr lang="fr-CA" b="1" dirty="0">
              <a:latin typeface="Aptos" panose="020B0004020202020204" pitchFamily="34" charset="0"/>
            </a:endParaRPr>
          </a:p>
          <a:p>
            <a:pPr algn="ctr"/>
            <a:r>
              <a:rPr lang="fr-CA" sz="2800" b="1" dirty="0">
                <a:solidFill>
                  <a:srgbClr val="FF0000"/>
                </a:solidFill>
                <a:latin typeface="Aptos" panose="020B0004020202020204" pitchFamily="34" charset="0"/>
              </a:rPr>
              <a:t>76,5</a:t>
            </a:r>
          </a:p>
          <a:p>
            <a:pPr algn="ctr"/>
            <a:endParaRPr lang="fr-CA" i="1" dirty="0">
              <a:latin typeface="Aptos" panose="020B0004020202020204" pitchFamily="34" charset="0"/>
            </a:endParaRPr>
          </a:p>
        </p:txBody>
      </p:sp>
      <p:sp>
        <p:nvSpPr>
          <p:cNvPr id="15" name="ZoneTexte 14">
            <a:extLst>
              <a:ext uri="{FF2B5EF4-FFF2-40B4-BE49-F238E27FC236}">
                <a16:creationId xmlns:a16="http://schemas.microsoft.com/office/drawing/2014/main" id="{FC40EAFC-6329-0B5D-4C29-717034792CF8}"/>
              </a:ext>
            </a:extLst>
          </p:cNvPr>
          <p:cNvSpPr txBox="1"/>
          <p:nvPr/>
        </p:nvSpPr>
        <p:spPr>
          <a:xfrm>
            <a:off x="6136398" y="3509748"/>
            <a:ext cx="4296578" cy="2800767"/>
          </a:xfrm>
          <a:prstGeom prst="rect">
            <a:avLst/>
          </a:prstGeom>
          <a:solidFill>
            <a:schemeClr val="bg1">
              <a:lumMod val="95000"/>
            </a:schemeClr>
          </a:solidFill>
        </p:spPr>
        <p:txBody>
          <a:bodyPr wrap="square" rtlCol="0">
            <a:spAutoFit/>
          </a:bodyPr>
          <a:lstStyle/>
          <a:p>
            <a:pPr algn="ctr"/>
            <a:endParaRPr lang="fr-CA" b="1" dirty="0">
              <a:latin typeface="Aptos" panose="020B0004020202020204" pitchFamily="34" charset="0"/>
            </a:endParaRPr>
          </a:p>
          <a:p>
            <a:r>
              <a:rPr lang="fr-CA" sz="2800" b="1" dirty="0">
                <a:latin typeface="Aptos" panose="020B0004020202020204" pitchFamily="34" charset="0"/>
              </a:rPr>
              <a:t>18-34 ans		</a:t>
            </a:r>
            <a:r>
              <a:rPr lang="fr-CA" sz="2800" b="1" dirty="0">
                <a:solidFill>
                  <a:srgbClr val="FF0000"/>
                </a:solidFill>
                <a:latin typeface="Aptos" panose="020B0004020202020204" pitchFamily="34" charset="0"/>
              </a:rPr>
              <a:t>74,7</a:t>
            </a:r>
          </a:p>
          <a:p>
            <a:endParaRPr lang="fr-CA" sz="2800" b="1" dirty="0">
              <a:latin typeface="Aptos" panose="020B0004020202020204" pitchFamily="34" charset="0"/>
            </a:endParaRPr>
          </a:p>
          <a:p>
            <a:r>
              <a:rPr lang="fr-CA" sz="2800" b="1" dirty="0">
                <a:latin typeface="Aptos" panose="020B0004020202020204" pitchFamily="34" charset="0"/>
              </a:rPr>
              <a:t>35-54 ans		77,0</a:t>
            </a:r>
          </a:p>
          <a:p>
            <a:endParaRPr lang="fr-CA" sz="2800" b="1" dirty="0">
              <a:latin typeface="Aptos" panose="020B0004020202020204" pitchFamily="34" charset="0"/>
            </a:endParaRPr>
          </a:p>
          <a:p>
            <a:r>
              <a:rPr lang="fr-CA" sz="2800" b="1" dirty="0">
                <a:latin typeface="Aptos" panose="020B0004020202020204" pitchFamily="34" charset="0"/>
              </a:rPr>
              <a:t>55 ans +		</a:t>
            </a:r>
            <a:r>
              <a:rPr lang="fr-CA" sz="2800" b="1" dirty="0">
                <a:solidFill>
                  <a:srgbClr val="00B050"/>
                </a:solidFill>
                <a:latin typeface="Aptos" panose="020B0004020202020204" pitchFamily="34" charset="0"/>
              </a:rPr>
              <a:t>79,9</a:t>
            </a:r>
          </a:p>
          <a:p>
            <a:pPr algn="ctr"/>
            <a:endParaRPr lang="fr-CA" i="1" dirty="0">
              <a:latin typeface="Aptos" panose="020B0004020202020204" pitchFamily="34" charset="0"/>
            </a:endParaRPr>
          </a:p>
        </p:txBody>
      </p:sp>
      <p:sp>
        <p:nvSpPr>
          <p:cNvPr id="18" name="Rectangle : coins arrondis 17">
            <a:extLst>
              <a:ext uri="{FF2B5EF4-FFF2-40B4-BE49-F238E27FC236}">
                <a16:creationId xmlns:a16="http://schemas.microsoft.com/office/drawing/2014/main" id="{09472BF2-4C2B-3653-9791-2DE43888ED4B}"/>
              </a:ext>
            </a:extLst>
          </p:cNvPr>
          <p:cNvSpPr/>
          <p:nvPr/>
        </p:nvSpPr>
        <p:spPr>
          <a:xfrm>
            <a:off x="2570593" y="2379542"/>
            <a:ext cx="2875175" cy="2630078"/>
          </a:xfrm>
          <a:prstGeom prst="roundRect">
            <a:avLst/>
          </a:prstGeom>
          <a:solidFill>
            <a:schemeClr val="bg1">
              <a:lumMod val="95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ZoneTexte 18">
            <a:extLst>
              <a:ext uri="{FF2B5EF4-FFF2-40B4-BE49-F238E27FC236}">
                <a16:creationId xmlns:a16="http://schemas.microsoft.com/office/drawing/2014/main" id="{715C0973-3648-F606-02A3-F0FC8F8C988D}"/>
              </a:ext>
            </a:extLst>
          </p:cNvPr>
          <p:cNvSpPr txBox="1"/>
          <p:nvPr/>
        </p:nvSpPr>
        <p:spPr>
          <a:xfrm>
            <a:off x="2801917" y="2755862"/>
            <a:ext cx="2209800" cy="1877437"/>
          </a:xfrm>
          <a:prstGeom prst="rect">
            <a:avLst/>
          </a:prstGeom>
          <a:noFill/>
        </p:spPr>
        <p:txBody>
          <a:bodyPr wrap="square" rtlCol="0">
            <a:spAutoFit/>
          </a:bodyPr>
          <a:lstStyle/>
          <a:p>
            <a:pPr algn="ctr"/>
            <a:r>
              <a:rPr lang="fr-CA" b="1" dirty="0">
                <a:latin typeface="Aptos" panose="020B0004020202020204" pitchFamily="34" charset="0"/>
              </a:rPr>
              <a:t>Moi</a:t>
            </a:r>
          </a:p>
          <a:p>
            <a:pPr algn="ctr"/>
            <a:r>
              <a:rPr lang="fr-CA" sz="8000" b="1" dirty="0">
                <a:solidFill>
                  <a:srgbClr val="00B050"/>
                </a:solidFill>
                <a:latin typeface="Aptos" panose="020B0004020202020204" pitchFamily="34" charset="0"/>
              </a:rPr>
              <a:t>77,6</a:t>
            </a:r>
          </a:p>
          <a:p>
            <a:pPr algn="ctr"/>
            <a:r>
              <a:rPr lang="fr-CA" i="1" dirty="0">
                <a:latin typeface="Aptos" panose="020B0004020202020204" pitchFamily="34" charset="0"/>
              </a:rPr>
              <a:t>(Moyenne sur 100)* </a:t>
            </a:r>
          </a:p>
        </p:txBody>
      </p:sp>
      <p:pic>
        <p:nvPicPr>
          <p:cNvPr id="5" name="Image 4" descr="Une image contenant texte, Police, symbole, Graphique&#10;&#10;Description générée automatiquement">
            <a:extLst>
              <a:ext uri="{FF2B5EF4-FFF2-40B4-BE49-F238E27FC236}">
                <a16:creationId xmlns:a16="http://schemas.microsoft.com/office/drawing/2014/main" id="{964D3437-E7D6-8007-A99B-92B8546864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
        <p:nvSpPr>
          <p:cNvPr id="6" name="ZoneTexte 5">
            <a:extLst>
              <a:ext uri="{FF2B5EF4-FFF2-40B4-BE49-F238E27FC236}">
                <a16:creationId xmlns:a16="http://schemas.microsoft.com/office/drawing/2014/main" id="{6E71FAD5-C100-FAD1-DE99-D2C3F67555C7}"/>
              </a:ext>
            </a:extLst>
          </p:cNvPr>
          <p:cNvSpPr txBox="1"/>
          <p:nvPr/>
        </p:nvSpPr>
        <p:spPr>
          <a:xfrm>
            <a:off x="343249" y="6520668"/>
            <a:ext cx="11242394" cy="338554"/>
          </a:xfrm>
          <a:prstGeom prst="rect">
            <a:avLst/>
          </a:prstGeom>
          <a:noFill/>
        </p:spPr>
        <p:txBody>
          <a:bodyPr wrap="square">
            <a:spAutoFit/>
          </a:bodyPr>
          <a:lstStyle/>
          <a:p>
            <a:r>
              <a:rPr lang="fr-CA" sz="800" dirty="0">
                <a:latin typeface="Aptos" panose="020B0004020202020204" pitchFamily="34" charset="0"/>
              </a:rPr>
              <a:t>* Partant de cette définition (page 4), veuillez exprimer votre opinion sur une échelle de 1 à 10 où 1 signifie un niveau TRÈS FAIBLE d'humanité, et la note 10 signifie un niveau TRÈS ÉLEVÉ d'humanité’’ et les notes intermédiaires servent à nuancer votre choix. Quelle note VOUS accorderiez-vous pour votre propre niveau d’humanité ?  n=3001 </a:t>
            </a:r>
            <a:r>
              <a:rPr lang="fr-CA" sz="800" dirty="0" err="1">
                <a:latin typeface="Aptos" panose="020B0004020202020204" pitchFamily="34" charset="0"/>
              </a:rPr>
              <a:t>Canadien.ne.s</a:t>
            </a:r>
            <a:endParaRPr lang="fr-CA" sz="800" dirty="0">
              <a:latin typeface="Aptos" panose="020B0004020202020204" pitchFamily="34" charset="0"/>
            </a:endParaRPr>
          </a:p>
        </p:txBody>
      </p:sp>
    </p:spTree>
    <p:extLst>
      <p:ext uri="{BB962C8B-B14F-4D97-AF65-F5344CB8AC3E}">
        <p14:creationId xmlns:p14="http://schemas.microsoft.com/office/powerpoint/2010/main" val="1771654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99DA-7D92-FBC0-F552-76DC5572330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9C3229-6EA1-1115-4D24-5F23595857CB}"/>
              </a:ext>
            </a:extLst>
          </p:cNvPr>
          <p:cNvSpPr>
            <a:spLocks noGrp="1"/>
          </p:cNvSpPr>
          <p:nvPr>
            <p:ph type="ctrTitle"/>
          </p:nvPr>
        </p:nvSpPr>
        <p:spPr/>
        <p:txBody>
          <a:bodyPr/>
          <a:lstStyle/>
          <a:p>
            <a:r>
              <a:rPr lang="en-US" sz="5400" dirty="0"/>
              <a:t>Ce </a:t>
            </a:r>
            <a:r>
              <a:rPr lang="en-US" sz="5400" dirty="0" err="1"/>
              <a:t>qu’il</a:t>
            </a:r>
            <a:r>
              <a:rPr lang="en-US" sz="5400" dirty="0"/>
              <a:t> faut </a:t>
            </a:r>
            <a:r>
              <a:rPr lang="en-US" sz="5400" dirty="0" err="1"/>
              <a:t>retenir</a:t>
            </a:r>
            <a:r>
              <a:rPr lang="en-US" sz="5400" dirty="0"/>
              <a:t>…</a:t>
            </a:r>
          </a:p>
        </p:txBody>
      </p:sp>
      <p:sp>
        <p:nvSpPr>
          <p:cNvPr id="7" name="Text Placeholder 6">
            <a:extLst>
              <a:ext uri="{FF2B5EF4-FFF2-40B4-BE49-F238E27FC236}">
                <a16:creationId xmlns:a16="http://schemas.microsoft.com/office/drawing/2014/main" id="{73089E7B-25D5-688D-6A49-FA5509B956F6}"/>
              </a:ext>
            </a:extLst>
          </p:cNvPr>
          <p:cNvSpPr>
            <a:spLocks noGrp="1"/>
          </p:cNvSpPr>
          <p:nvPr>
            <p:ph type="body" sz="quarter" idx="13"/>
          </p:nvPr>
        </p:nvSpPr>
        <p:spPr>
          <a:xfrm>
            <a:off x="334963" y="296864"/>
            <a:ext cx="7524767" cy="1079500"/>
          </a:xfrm>
        </p:spPr>
        <p:txBody>
          <a:bodyPr>
            <a:normAutofit fontScale="92500" lnSpcReduction="20000"/>
          </a:bodyPr>
          <a:lstStyle/>
          <a:p>
            <a:r>
              <a:rPr lang="en-US" dirty="0"/>
              <a:t>3</a:t>
            </a:r>
          </a:p>
        </p:txBody>
      </p:sp>
    </p:spTree>
    <p:extLst>
      <p:ext uri="{BB962C8B-B14F-4D97-AF65-F5344CB8AC3E}">
        <p14:creationId xmlns:p14="http://schemas.microsoft.com/office/powerpoint/2010/main" val="1717035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ack and white symbol&#10;&#10;Description automatically generated">
            <a:extLst>
              <a:ext uri="{FF2B5EF4-FFF2-40B4-BE49-F238E27FC236}">
                <a16:creationId xmlns:a16="http://schemas.microsoft.com/office/drawing/2014/main" id="{23723C1D-CA89-3D0A-CE44-9C5DA072E6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4954" y="861995"/>
            <a:ext cx="3125499" cy="4600876"/>
          </a:xfrm>
          <a:prstGeom prst="rect">
            <a:avLst/>
          </a:prstGeom>
        </p:spPr>
      </p:pic>
      <p:sp>
        <p:nvSpPr>
          <p:cNvPr id="8" name="Rectangle 7">
            <a:extLst>
              <a:ext uri="{FF2B5EF4-FFF2-40B4-BE49-F238E27FC236}">
                <a16:creationId xmlns:a16="http://schemas.microsoft.com/office/drawing/2014/main" id="{8A67984B-4078-EFBE-AC4D-0D8A74FE421D}"/>
              </a:ext>
            </a:extLst>
          </p:cNvPr>
          <p:cNvSpPr/>
          <p:nvPr/>
        </p:nvSpPr>
        <p:spPr>
          <a:xfrm rot="16200000" flipV="1">
            <a:off x="2961641" y="3317241"/>
            <a:ext cx="6045200" cy="2235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9" name="Titre 1">
            <a:extLst>
              <a:ext uri="{FF2B5EF4-FFF2-40B4-BE49-F238E27FC236}">
                <a16:creationId xmlns:a16="http://schemas.microsoft.com/office/drawing/2014/main" id="{04147C35-3D5C-BAAD-2A8D-F44FC5DC39DD}"/>
              </a:ext>
            </a:extLst>
          </p:cNvPr>
          <p:cNvSpPr txBox="1">
            <a:spLocks/>
          </p:cNvSpPr>
          <p:nvPr/>
        </p:nvSpPr>
        <p:spPr>
          <a:xfrm>
            <a:off x="6657040" y="3713480"/>
            <a:ext cx="5240320" cy="2483074"/>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rgbClr val="FFCC00"/>
                </a:solidFill>
                <a:latin typeface="Franklin Gothic Book" panose="020B0503020102020204" pitchFamily="34" charset="0"/>
              </a:rPr>
              <a:t>Un indice </a:t>
            </a:r>
          </a:p>
          <a:p>
            <a:r>
              <a:rPr lang="fr-FR" sz="3600" b="1" dirty="0">
                <a:solidFill>
                  <a:srgbClr val="FFCC00"/>
                </a:solidFill>
                <a:latin typeface="Franklin Gothic Book" panose="020B0503020102020204" pitchFamily="34" charset="0"/>
              </a:rPr>
              <a:t>d’humanité... </a:t>
            </a:r>
          </a:p>
          <a:p>
            <a:r>
              <a:rPr lang="fr-FR" sz="3600" b="1" dirty="0">
                <a:latin typeface="Franklin Gothic Book" panose="020B0503020102020204" pitchFamily="34" charset="0"/>
              </a:rPr>
              <a:t>Parce qu’il le faut.</a:t>
            </a:r>
          </a:p>
        </p:txBody>
      </p:sp>
    </p:spTree>
    <p:extLst>
      <p:ext uri="{BB962C8B-B14F-4D97-AF65-F5344CB8AC3E}">
        <p14:creationId xmlns:p14="http://schemas.microsoft.com/office/powerpoint/2010/main" val="3090255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9557-3F99-4EBA-0E96-06D6AF1A31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81773-FA7C-FCB4-3119-4B18A5A47B06}"/>
              </a:ext>
            </a:extLst>
          </p:cNvPr>
          <p:cNvSpPr>
            <a:spLocks noGrp="1"/>
          </p:cNvSpPr>
          <p:nvPr>
            <p:ph type="sldNum" sz="quarter" idx="12"/>
          </p:nvPr>
        </p:nvSpPr>
        <p:spPr/>
        <p:txBody>
          <a:bodyPr/>
          <a:lstStyle/>
          <a:p>
            <a:fld id="{FE142C23-2E17-9648-8B0C-A5E87F69F9CE}" type="slidenum">
              <a:rPr lang="en-US" smtClean="0"/>
              <a:t>20</a:t>
            </a:fld>
            <a:endParaRPr lang="en-US"/>
          </a:p>
        </p:txBody>
      </p:sp>
      <p:sp>
        <p:nvSpPr>
          <p:cNvPr id="12" name="Espace réservé du texte 11">
            <a:extLst>
              <a:ext uri="{FF2B5EF4-FFF2-40B4-BE49-F238E27FC236}">
                <a16:creationId xmlns:a16="http://schemas.microsoft.com/office/drawing/2014/main" id="{346A12BE-3B2F-0B86-3890-4DD42C5FFC5D}"/>
              </a:ext>
            </a:extLst>
          </p:cNvPr>
          <p:cNvSpPr>
            <a:spLocks noGrp="1"/>
          </p:cNvSpPr>
          <p:nvPr>
            <p:ph type="body" sz="quarter" idx="14"/>
          </p:nvPr>
        </p:nvSpPr>
        <p:spPr>
          <a:xfrm>
            <a:off x="275141" y="657225"/>
            <a:ext cx="8742362" cy="358775"/>
          </a:xfrm>
        </p:spPr>
        <p:txBody>
          <a:bodyPr>
            <a:normAutofit lnSpcReduction="10000"/>
          </a:bodyPr>
          <a:lstStyle/>
          <a:p>
            <a:r>
              <a:rPr lang="fr-CA" dirty="0"/>
              <a:t>Canada</a:t>
            </a:r>
          </a:p>
        </p:txBody>
      </p:sp>
      <p:sp>
        <p:nvSpPr>
          <p:cNvPr id="13" name="Espace réservé du texte 12">
            <a:extLst>
              <a:ext uri="{FF2B5EF4-FFF2-40B4-BE49-F238E27FC236}">
                <a16:creationId xmlns:a16="http://schemas.microsoft.com/office/drawing/2014/main" id="{8C6E166D-DE3B-F060-B8B5-B09D45B34171}"/>
              </a:ext>
            </a:extLst>
          </p:cNvPr>
          <p:cNvSpPr>
            <a:spLocks noGrp="1"/>
          </p:cNvSpPr>
          <p:nvPr>
            <p:ph type="body" sz="quarter" idx="13"/>
          </p:nvPr>
        </p:nvSpPr>
        <p:spPr>
          <a:xfrm>
            <a:off x="334963" y="1144315"/>
            <a:ext cx="11180762" cy="5275535"/>
          </a:xfrm>
        </p:spPr>
        <p:txBody>
          <a:bodyPr>
            <a:noAutofit/>
          </a:bodyPr>
          <a:lstStyle/>
          <a:p>
            <a:pPr algn="just">
              <a:lnSpc>
                <a:spcPct val="100000"/>
              </a:lnSpc>
              <a:spcBef>
                <a:spcPts val="0"/>
              </a:spcBef>
            </a:pPr>
            <a:r>
              <a:rPr lang="fr-CA" sz="1600" dirty="0">
                <a:solidFill>
                  <a:schemeClr val="tx1"/>
                </a:solidFill>
              </a:rPr>
              <a:t>Les résultats obtenus de l'Indice d'Humanité révèlent plusieurs aspects à la fois préoccupants et encourageants. </a:t>
            </a:r>
          </a:p>
          <a:p>
            <a:pPr algn="just">
              <a:lnSpc>
                <a:spcPct val="100000"/>
              </a:lnSpc>
              <a:spcBef>
                <a:spcPts val="0"/>
              </a:spcBef>
            </a:pPr>
            <a:endParaRPr lang="fr-CA" sz="1600" dirty="0">
              <a:solidFill>
                <a:schemeClr val="tx1"/>
              </a:solidFill>
            </a:endParaRPr>
          </a:p>
          <a:p>
            <a:pPr algn="just">
              <a:lnSpc>
                <a:spcPct val="100000"/>
              </a:lnSpc>
              <a:spcBef>
                <a:spcPts val="0"/>
              </a:spcBef>
            </a:pPr>
            <a:r>
              <a:rPr lang="fr-CA" sz="1600" b="1" dirty="0">
                <a:solidFill>
                  <a:schemeClr val="tx1"/>
                </a:solidFill>
              </a:rPr>
              <a:t>1. Un Indice global faible : une alerte pour la société</a:t>
            </a:r>
          </a:p>
          <a:p>
            <a:pPr algn="just">
              <a:lnSpc>
                <a:spcPct val="100000"/>
              </a:lnSpc>
              <a:spcBef>
                <a:spcPts val="0"/>
              </a:spcBef>
            </a:pPr>
            <a:r>
              <a:rPr lang="fr-CA" sz="1600" dirty="0">
                <a:solidFill>
                  <a:schemeClr val="tx1"/>
                </a:solidFill>
              </a:rPr>
              <a:t>Le faible indice global montre une</a:t>
            </a:r>
            <a:r>
              <a:rPr lang="fr-CA" sz="1600" dirty="0">
                <a:solidFill>
                  <a:srgbClr val="FF0000"/>
                </a:solidFill>
              </a:rPr>
              <a:t> </a:t>
            </a:r>
            <a:r>
              <a:rPr lang="fr-CA" sz="1600" b="1" dirty="0">
                <a:solidFill>
                  <a:schemeClr val="tx1"/>
                </a:solidFill>
              </a:rPr>
              <a:t>insatisfaction générale</a:t>
            </a:r>
            <a:r>
              <a:rPr lang="fr-CA" sz="1600" dirty="0">
                <a:solidFill>
                  <a:schemeClr val="tx1"/>
                </a:solidFill>
              </a:rPr>
              <a:t> vis-à-vis de la société canadienne, particulièrement en ce qui concerne l'humanité collective. Ce constat reflète un malaise certain face aux </a:t>
            </a:r>
            <a:r>
              <a:rPr lang="fr-CA" sz="1600" b="1" dirty="0">
                <a:solidFill>
                  <a:schemeClr val="tx1"/>
                </a:solidFill>
              </a:rPr>
              <a:t>inégalités sociales</a:t>
            </a:r>
            <a:r>
              <a:rPr lang="fr-CA" sz="1600" dirty="0">
                <a:solidFill>
                  <a:schemeClr val="tx1"/>
                </a:solidFill>
              </a:rPr>
              <a:t>, à la </a:t>
            </a:r>
            <a:r>
              <a:rPr lang="fr-CA" sz="1600" b="1" dirty="0">
                <a:solidFill>
                  <a:schemeClr val="tx1"/>
                </a:solidFill>
              </a:rPr>
              <a:t>perte de confiance dans les institutions</a:t>
            </a:r>
            <a:r>
              <a:rPr lang="fr-CA" sz="1600" dirty="0">
                <a:solidFill>
                  <a:schemeClr val="tx1"/>
                </a:solidFill>
              </a:rPr>
              <a:t> ou à la perception d'un affaiblissement des valeurs humaines fondamentales.</a:t>
            </a:r>
          </a:p>
          <a:p>
            <a:pPr algn="just">
              <a:lnSpc>
                <a:spcPct val="100000"/>
              </a:lnSpc>
              <a:spcBef>
                <a:spcPts val="0"/>
              </a:spcBef>
            </a:pPr>
            <a:endParaRPr lang="fr-CA" sz="1600" dirty="0">
              <a:solidFill>
                <a:schemeClr val="tx1"/>
              </a:solidFill>
            </a:endParaRPr>
          </a:p>
          <a:p>
            <a:pPr algn="just">
              <a:lnSpc>
                <a:spcPct val="100000"/>
              </a:lnSpc>
              <a:spcBef>
                <a:spcPts val="0"/>
              </a:spcBef>
            </a:pPr>
            <a:r>
              <a:rPr lang="fr-CA" sz="1600" b="1" dirty="0">
                <a:solidFill>
                  <a:schemeClr val="tx1"/>
                </a:solidFill>
              </a:rPr>
              <a:t>2. Fracture entre la perception individuelle et collective</a:t>
            </a:r>
          </a:p>
          <a:p>
            <a:pPr algn="just">
              <a:lnSpc>
                <a:spcPct val="100000"/>
              </a:lnSpc>
              <a:spcBef>
                <a:spcPts val="0"/>
              </a:spcBef>
            </a:pPr>
            <a:r>
              <a:rPr lang="fr-CA" sz="1600" dirty="0">
                <a:solidFill>
                  <a:schemeClr val="tx1"/>
                </a:solidFill>
              </a:rPr>
              <a:t>Le fait que les </a:t>
            </a:r>
            <a:r>
              <a:rPr lang="fr-CA" sz="1600" dirty="0" err="1">
                <a:solidFill>
                  <a:schemeClr val="tx1"/>
                </a:solidFill>
              </a:rPr>
              <a:t>Canadien·ne·s</a:t>
            </a:r>
            <a:r>
              <a:rPr lang="fr-CA" sz="1600" dirty="0">
                <a:solidFill>
                  <a:schemeClr val="tx1"/>
                </a:solidFill>
              </a:rPr>
              <a:t> s'accordent une meilleure note individuelle qu’à leur société souligne un </a:t>
            </a:r>
            <a:r>
              <a:rPr lang="fr-CA" sz="1600" b="1" dirty="0">
                <a:solidFill>
                  <a:schemeClr val="tx1"/>
                </a:solidFill>
              </a:rPr>
              <a:t>décalage entre les aspirations personnelles</a:t>
            </a:r>
            <a:r>
              <a:rPr lang="fr-CA" sz="1600" dirty="0">
                <a:solidFill>
                  <a:schemeClr val="tx1"/>
                </a:solidFill>
              </a:rPr>
              <a:t> et les réalités perçues dans la vie collective. Cela peut signaler que les </a:t>
            </a:r>
            <a:r>
              <a:rPr lang="fr-CA" sz="1600" dirty="0" err="1">
                <a:solidFill>
                  <a:schemeClr val="tx1"/>
                </a:solidFill>
              </a:rPr>
              <a:t>Canadien·ne·s</a:t>
            </a:r>
            <a:r>
              <a:rPr lang="fr-CA" sz="1600" dirty="0">
                <a:solidFill>
                  <a:schemeClr val="tx1"/>
                </a:solidFill>
              </a:rPr>
              <a:t> ont le sentiment de faire leur part, mais estiment que le système social ou les structures collectives ne fonctionnent pas aussi bien qu'ils le souhaiteraient.</a:t>
            </a:r>
          </a:p>
          <a:p>
            <a:pPr algn="just">
              <a:lnSpc>
                <a:spcPct val="100000"/>
              </a:lnSpc>
              <a:spcBef>
                <a:spcPts val="0"/>
              </a:spcBef>
            </a:pPr>
            <a:endParaRPr lang="fr-CA" sz="1600" b="1" dirty="0">
              <a:solidFill>
                <a:schemeClr val="tx1"/>
              </a:solidFill>
            </a:endParaRPr>
          </a:p>
          <a:p>
            <a:pPr algn="just">
              <a:lnSpc>
                <a:spcPct val="100000"/>
              </a:lnSpc>
              <a:spcBef>
                <a:spcPts val="0"/>
              </a:spcBef>
            </a:pPr>
            <a:r>
              <a:rPr lang="fr-CA" sz="1600" b="1" dirty="0">
                <a:solidFill>
                  <a:schemeClr val="tx1"/>
                </a:solidFill>
              </a:rPr>
              <a:t>3. Générosité et démocratie en tête : des leviers d'espoir</a:t>
            </a:r>
          </a:p>
          <a:p>
            <a:pPr algn="just">
              <a:lnSpc>
                <a:spcPct val="100000"/>
              </a:lnSpc>
              <a:spcBef>
                <a:spcPts val="0"/>
              </a:spcBef>
            </a:pPr>
            <a:r>
              <a:rPr lang="fr-CA" sz="1600" dirty="0">
                <a:solidFill>
                  <a:schemeClr val="tx1"/>
                </a:solidFill>
              </a:rPr>
              <a:t>La </a:t>
            </a:r>
            <a:r>
              <a:rPr lang="fr-CA" sz="1600" b="1" dirty="0">
                <a:solidFill>
                  <a:schemeClr val="tx1"/>
                </a:solidFill>
              </a:rPr>
              <a:t>générosité</a:t>
            </a:r>
            <a:r>
              <a:rPr lang="fr-CA" sz="1600" dirty="0">
                <a:solidFill>
                  <a:schemeClr val="tx1"/>
                </a:solidFill>
              </a:rPr>
              <a:t> (01) et la </a:t>
            </a:r>
            <a:r>
              <a:rPr lang="fr-CA" sz="1600" b="1" dirty="0">
                <a:solidFill>
                  <a:schemeClr val="tx1"/>
                </a:solidFill>
              </a:rPr>
              <a:t>démocratie </a:t>
            </a:r>
            <a:r>
              <a:rPr lang="fr-CA" sz="1600" dirty="0">
                <a:solidFill>
                  <a:schemeClr val="tx1"/>
                </a:solidFill>
              </a:rPr>
              <a:t>(02) figurent parmi les dimensions </a:t>
            </a:r>
            <a:r>
              <a:rPr lang="fr-CA" sz="1600" b="1" dirty="0">
                <a:solidFill>
                  <a:schemeClr val="tx1"/>
                </a:solidFill>
              </a:rPr>
              <a:t>les plus influentes </a:t>
            </a:r>
            <a:r>
              <a:rPr lang="fr-CA" sz="1600" dirty="0">
                <a:solidFill>
                  <a:schemeClr val="tx1"/>
                </a:solidFill>
              </a:rPr>
              <a:t>de l'indice, un signe encourageant. Cela montre que, malgré les défis, ces valeurs demeurent profondément ancrées dans la société canadienne. Elles constituent des leviers essentiels sur lesquels capitaliser pour renforcer la cohésion sociale et améliorer l’indice d’humanité global.</a:t>
            </a:r>
            <a:endParaRPr lang="fr-CA" sz="1200" b="1" dirty="0">
              <a:solidFill>
                <a:schemeClr val="tx1"/>
              </a:solidFill>
            </a:endParaRPr>
          </a:p>
        </p:txBody>
      </p:sp>
      <p:pic>
        <p:nvPicPr>
          <p:cNvPr id="4" name="Image 3" descr="Une image contenant texte, Police, symbole, Graphique&#10;&#10;Description générée automatiquement">
            <a:extLst>
              <a:ext uri="{FF2B5EF4-FFF2-40B4-BE49-F238E27FC236}">
                <a16:creationId xmlns:a16="http://schemas.microsoft.com/office/drawing/2014/main" id="{B2DC90D9-DB9F-DDEE-7AE0-87CDC4B6F5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
        <p:nvSpPr>
          <p:cNvPr id="2" name="ZoneTexte 1">
            <a:extLst>
              <a:ext uri="{FF2B5EF4-FFF2-40B4-BE49-F238E27FC236}">
                <a16:creationId xmlns:a16="http://schemas.microsoft.com/office/drawing/2014/main" id="{337DC976-1B1F-B3E1-9AA8-BAEF74C00ACD}"/>
              </a:ext>
            </a:extLst>
          </p:cNvPr>
          <p:cNvSpPr txBox="1"/>
          <p:nvPr/>
        </p:nvSpPr>
        <p:spPr>
          <a:xfrm>
            <a:off x="59820" y="6603869"/>
            <a:ext cx="5597495" cy="215444"/>
          </a:xfrm>
          <a:prstGeom prst="rect">
            <a:avLst/>
          </a:prstGeom>
          <a:noFill/>
        </p:spPr>
        <p:txBody>
          <a:bodyPr wrap="square" rtlCol="0">
            <a:spAutoFit/>
          </a:bodyPr>
          <a:lstStyle/>
          <a:p>
            <a:r>
              <a:rPr lang="fr-CA" sz="800" dirty="0"/>
              <a:t>Le chiffre entre parenthèses indique la position de l'impact de la dimension parmi  les 14 dimensions évaluées.</a:t>
            </a:r>
          </a:p>
        </p:txBody>
      </p:sp>
    </p:spTree>
    <p:extLst>
      <p:ext uri="{BB962C8B-B14F-4D97-AF65-F5344CB8AC3E}">
        <p14:creationId xmlns:p14="http://schemas.microsoft.com/office/powerpoint/2010/main" val="203184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9557-3F99-4EBA-0E96-06D6AF1A31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81773-FA7C-FCB4-3119-4B18A5A47B06}"/>
              </a:ext>
            </a:extLst>
          </p:cNvPr>
          <p:cNvSpPr>
            <a:spLocks noGrp="1"/>
          </p:cNvSpPr>
          <p:nvPr>
            <p:ph type="sldNum" sz="quarter" idx="12"/>
          </p:nvPr>
        </p:nvSpPr>
        <p:spPr/>
        <p:txBody>
          <a:bodyPr/>
          <a:lstStyle/>
          <a:p>
            <a:fld id="{FE142C23-2E17-9648-8B0C-A5E87F69F9CE}" type="slidenum">
              <a:rPr lang="en-US" smtClean="0"/>
              <a:t>21</a:t>
            </a:fld>
            <a:endParaRPr lang="en-US"/>
          </a:p>
        </p:txBody>
      </p:sp>
      <p:sp>
        <p:nvSpPr>
          <p:cNvPr id="12" name="Espace réservé du texte 11">
            <a:extLst>
              <a:ext uri="{FF2B5EF4-FFF2-40B4-BE49-F238E27FC236}">
                <a16:creationId xmlns:a16="http://schemas.microsoft.com/office/drawing/2014/main" id="{346A12BE-3B2F-0B86-3890-4DD42C5FFC5D}"/>
              </a:ext>
            </a:extLst>
          </p:cNvPr>
          <p:cNvSpPr>
            <a:spLocks noGrp="1"/>
          </p:cNvSpPr>
          <p:nvPr>
            <p:ph type="body" sz="quarter" idx="14"/>
          </p:nvPr>
        </p:nvSpPr>
        <p:spPr/>
        <p:txBody>
          <a:bodyPr>
            <a:normAutofit lnSpcReduction="10000"/>
          </a:bodyPr>
          <a:lstStyle/>
          <a:p>
            <a:r>
              <a:rPr lang="fr-CA" dirty="0"/>
              <a:t>Canada</a:t>
            </a:r>
          </a:p>
        </p:txBody>
      </p:sp>
      <p:sp>
        <p:nvSpPr>
          <p:cNvPr id="13" name="Espace réservé du texte 12">
            <a:extLst>
              <a:ext uri="{FF2B5EF4-FFF2-40B4-BE49-F238E27FC236}">
                <a16:creationId xmlns:a16="http://schemas.microsoft.com/office/drawing/2014/main" id="{8C6E166D-DE3B-F060-B8B5-B09D45B34171}"/>
              </a:ext>
            </a:extLst>
          </p:cNvPr>
          <p:cNvSpPr>
            <a:spLocks noGrp="1"/>
          </p:cNvSpPr>
          <p:nvPr>
            <p:ph type="body" sz="quarter" idx="13"/>
          </p:nvPr>
        </p:nvSpPr>
        <p:spPr>
          <a:xfrm>
            <a:off x="334963" y="1144315"/>
            <a:ext cx="11180762" cy="5275535"/>
          </a:xfrm>
        </p:spPr>
        <p:txBody>
          <a:bodyPr>
            <a:noAutofit/>
          </a:bodyPr>
          <a:lstStyle/>
          <a:p>
            <a:pPr algn="just">
              <a:lnSpc>
                <a:spcPct val="100000"/>
              </a:lnSpc>
              <a:spcBef>
                <a:spcPts val="0"/>
              </a:spcBef>
            </a:pPr>
            <a:r>
              <a:rPr lang="fr-CA" sz="1600" b="1" dirty="0">
                <a:solidFill>
                  <a:schemeClr val="tx1"/>
                </a:solidFill>
              </a:rPr>
              <a:t>4. L’engagement et l’ouverture, deux dimensions incontournables dans notre quête d’humanité </a:t>
            </a:r>
          </a:p>
          <a:p>
            <a:pPr algn="just">
              <a:lnSpc>
                <a:spcPct val="100000"/>
              </a:lnSpc>
              <a:spcBef>
                <a:spcPts val="0"/>
              </a:spcBef>
            </a:pPr>
            <a:r>
              <a:rPr lang="fr-CA" sz="1600" dirty="0">
                <a:solidFill>
                  <a:schemeClr val="tx1"/>
                </a:solidFill>
              </a:rPr>
              <a:t>L’impact des dimensions engagement/implication (03) et ouverture/tolérance (05) nous rappelle que l’humanité provient d’abord de chacun de nous, de notre volonté d’agir, d’écouter, de comprendre, de s’impliquer dans nos communautés et d’agir positivement sur les autres.</a:t>
            </a:r>
          </a:p>
          <a:p>
            <a:pPr algn="just">
              <a:lnSpc>
                <a:spcPct val="100000"/>
              </a:lnSpc>
              <a:spcBef>
                <a:spcPts val="0"/>
              </a:spcBef>
            </a:pPr>
            <a:endParaRPr lang="fr-CA" sz="1600" dirty="0">
              <a:solidFill>
                <a:schemeClr val="tx1"/>
              </a:solidFill>
            </a:endParaRPr>
          </a:p>
          <a:p>
            <a:pPr algn="just">
              <a:lnSpc>
                <a:spcPct val="100000"/>
              </a:lnSpc>
              <a:spcBef>
                <a:spcPts val="0"/>
              </a:spcBef>
            </a:pPr>
            <a:r>
              <a:rPr lang="fr-CA" sz="1600" b="1" dirty="0">
                <a:solidFill>
                  <a:schemeClr val="tx1"/>
                </a:solidFill>
              </a:rPr>
              <a:t>5</a:t>
            </a:r>
            <a:r>
              <a:rPr lang="fr-CA" sz="1600" dirty="0">
                <a:solidFill>
                  <a:schemeClr val="tx1"/>
                </a:solidFill>
              </a:rPr>
              <a:t>. </a:t>
            </a:r>
            <a:r>
              <a:rPr lang="fr-CA" sz="1600" b="1" dirty="0">
                <a:solidFill>
                  <a:schemeClr val="tx1"/>
                </a:solidFill>
              </a:rPr>
              <a:t>La vérité devient une préoccupation fondamentale</a:t>
            </a:r>
          </a:p>
          <a:p>
            <a:pPr algn="just">
              <a:lnSpc>
                <a:spcPct val="100000"/>
              </a:lnSpc>
              <a:spcBef>
                <a:spcPts val="0"/>
              </a:spcBef>
            </a:pPr>
            <a:r>
              <a:rPr lang="fr-CA" sz="1600" dirty="0">
                <a:solidFill>
                  <a:schemeClr val="tx1"/>
                </a:solidFill>
              </a:rPr>
              <a:t>La vérité (04) est à la base de la démocratie, sans quoi ce mot perd son sens. L’impact de cette dimension traduit bien les actuelles inquiétudes sur la véracité des informations diffusées et se veut parfaitement conséquente de la haute position qu’occupe la démocratie (02) dans notre perception de l’humanité.</a:t>
            </a:r>
          </a:p>
          <a:p>
            <a:pPr algn="just">
              <a:lnSpc>
                <a:spcPct val="100000"/>
              </a:lnSpc>
              <a:spcBef>
                <a:spcPts val="0"/>
              </a:spcBef>
            </a:pPr>
            <a:endParaRPr lang="fr-CA" sz="1600" b="1" dirty="0">
              <a:solidFill>
                <a:schemeClr val="tx1"/>
              </a:solidFill>
            </a:endParaRPr>
          </a:p>
          <a:p>
            <a:pPr algn="just">
              <a:lnSpc>
                <a:spcPct val="100000"/>
              </a:lnSpc>
              <a:spcBef>
                <a:spcPts val="0"/>
              </a:spcBef>
            </a:pPr>
            <a:r>
              <a:rPr lang="fr-CA" sz="1600" b="1" dirty="0">
                <a:solidFill>
                  <a:schemeClr val="tx1"/>
                </a:solidFill>
              </a:rPr>
              <a:t>6. Des dimensions comme l’équité et la justice en difficulté</a:t>
            </a:r>
          </a:p>
          <a:p>
            <a:pPr algn="just">
              <a:lnSpc>
                <a:spcPct val="100000"/>
              </a:lnSpc>
              <a:spcBef>
                <a:spcPts val="0"/>
              </a:spcBef>
            </a:pPr>
            <a:r>
              <a:rPr lang="fr-CA" sz="1600" dirty="0">
                <a:solidFill>
                  <a:schemeClr val="tx1"/>
                </a:solidFill>
              </a:rPr>
              <a:t>Les moyennes faibles en </a:t>
            </a:r>
            <a:r>
              <a:rPr lang="fr-CA" sz="1600" b="1" dirty="0">
                <a:solidFill>
                  <a:schemeClr val="tx1"/>
                </a:solidFill>
              </a:rPr>
              <a:t>équité</a:t>
            </a:r>
            <a:r>
              <a:rPr lang="fr-CA" sz="1600" dirty="0">
                <a:solidFill>
                  <a:schemeClr val="tx1"/>
                </a:solidFill>
              </a:rPr>
              <a:t> et </a:t>
            </a:r>
            <a:r>
              <a:rPr lang="fr-CA" sz="1600" b="1" dirty="0">
                <a:solidFill>
                  <a:schemeClr val="tx1"/>
                </a:solidFill>
              </a:rPr>
              <a:t>justice</a:t>
            </a:r>
            <a:r>
              <a:rPr lang="fr-CA" sz="1600" dirty="0">
                <a:solidFill>
                  <a:schemeClr val="tx1"/>
                </a:solidFill>
              </a:rPr>
              <a:t> révèlent une perception d'injustice sociale et d’inégalités importantes. Cela met en lumière des </a:t>
            </a:r>
            <a:r>
              <a:rPr lang="fr-CA" sz="1600" b="1" dirty="0">
                <a:solidFill>
                  <a:schemeClr val="tx1"/>
                </a:solidFill>
              </a:rPr>
              <a:t>défis structurels</a:t>
            </a:r>
            <a:r>
              <a:rPr lang="fr-CA" sz="1600" dirty="0">
                <a:solidFill>
                  <a:schemeClr val="tx1"/>
                </a:solidFill>
              </a:rPr>
              <a:t> profonds qu'il est impératif d’aborder pour restaurer la confiance et garantir une répartition équitable des ressources, ainsi qu’un accès égal à la justice.</a:t>
            </a:r>
          </a:p>
          <a:p>
            <a:pPr algn="just">
              <a:lnSpc>
                <a:spcPct val="100000"/>
              </a:lnSpc>
              <a:spcBef>
                <a:spcPts val="0"/>
              </a:spcBef>
            </a:pPr>
            <a:endParaRPr lang="fr-CA" sz="1600" dirty="0">
              <a:solidFill>
                <a:schemeClr val="tx1"/>
              </a:solidFill>
            </a:endParaRPr>
          </a:p>
          <a:p>
            <a:pPr algn="just">
              <a:lnSpc>
                <a:spcPct val="100000"/>
              </a:lnSpc>
              <a:spcBef>
                <a:spcPts val="0"/>
              </a:spcBef>
            </a:pPr>
            <a:r>
              <a:rPr lang="fr-CA" sz="1600" dirty="0">
                <a:solidFill>
                  <a:schemeClr val="tx1"/>
                </a:solidFill>
              </a:rPr>
              <a:t>Si ces deux dimensions demeurent fondamentales dans la définition de l’humanité, elles ne semblent pas avoir autant d’influence et d’impact dans notre perception de cette dernière. Comme pour l’environnement (12), la justice (13) et l’équité (14) semblent des dimensions plus abstraites, des dimensions sur lesquelles nous semblons n’avoir que peu d’emprise et d’influence.</a:t>
            </a:r>
          </a:p>
          <a:p>
            <a:pPr algn="just">
              <a:lnSpc>
                <a:spcPct val="100000"/>
              </a:lnSpc>
              <a:spcBef>
                <a:spcPts val="0"/>
              </a:spcBef>
            </a:pPr>
            <a:endParaRPr lang="fr-CA" sz="1600" b="1" dirty="0">
              <a:solidFill>
                <a:schemeClr val="tx1"/>
              </a:solidFill>
            </a:endParaRPr>
          </a:p>
          <a:p>
            <a:pPr algn="just">
              <a:lnSpc>
                <a:spcPct val="120000"/>
              </a:lnSpc>
              <a:spcBef>
                <a:spcPts val="0"/>
              </a:spcBef>
            </a:pPr>
            <a:endParaRPr lang="fr-CA" sz="1800" dirty="0">
              <a:solidFill>
                <a:schemeClr val="tx1"/>
              </a:solidFill>
            </a:endParaRPr>
          </a:p>
        </p:txBody>
      </p:sp>
      <p:pic>
        <p:nvPicPr>
          <p:cNvPr id="4" name="Image 3" descr="Une image contenant texte, Police, symbole, Graphique&#10;&#10;Description générée automatiquement">
            <a:extLst>
              <a:ext uri="{FF2B5EF4-FFF2-40B4-BE49-F238E27FC236}">
                <a16:creationId xmlns:a16="http://schemas.microsoft.com/office/drawing/2014/main" id="{B2DC90D9-DB9F-DDEE-7AE0-87CDC4B6F5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
        <p:nvSpPr>
          <p:cNvPr id="2" name="ZoneTexte 1">
            <a:extLst>
              <a:ext uri="{FF2B5EF4-FFF2-40B4-BE49-F238E27FC236}">
                <a16:creationId xmlns:a16="http://schemas.microsoft.com/office/drawing/2014/main" id="{B6BBB742-594C-E068-6B95-28BE4CD1CDB0}"/>
              </a:ext>
            </a:extLst>
          </p:cNvPr>
          <p:cNvSpPr txBox="1"/>
          <p:nvPr/>
        </p:nvSpPr>
        <p:spPr>
          <a:xfrm>
            <a:off x="59820" y="6603869"/>
            <a:ext cx="5597495" cy="215444"/>
          </a:xfrm>
          <a:prstGeom prst="rect">
            <a:avLst/>
          </a:prstGeom>
          <a:noFill/>
        </p:spPr>
        <p:txBody>
          <a:bodyPr wrap="square" rtlCol="0">
            <a:spAutoFit/>
          </a:bodyPr>
          <a:lstStyle/>
          <a:p>
            <a:r>
              <a:rPr lang="fr-CA" sz="800" dirty="0"/>
              <a:t>Le chiffre entre parenthèses indique la position de l'impact de la dimension parmi  les 14 dimensions évaluées.</a:t>
            </a:r>
          </a:p>
        </p:txBody>
      </p:sp>
    </p:spTree>
    <p:extLst>
      <p:ext uri="{BB962C8B-B14F-4D97-AF65-F5344CB8AC3E}">
        <p14:creationId xmlns:p14="http://schemas.microsoft.com/office/powerpoint/2010/main" val="1687440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20C62-8901-7F93-5E30-839344CCD59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A3BC13-AC25-4594-EFD0-0FF06D45DCD7}"/>
              </a:ext>
            </a:extLst>
          </p:cNvPr>
          <p:cNvSpPr>
            <a:spLocks noGrp="1"/>
          </p:cNvSpPr>
          <p:nvPr>
            <p:ph type="sldNum" sz="quarter" idx="12"/>
          </p:nvPr>
        </p:nvSpPr>
        <p:spPr/>
        <p:txBody>
          <a:bodyPr/>
          <a:lstStyle/>
          <a:p>
            <a:fld id="{FE142C23-2E17-9648-8B0C-A5E87F69F9CE}" type="slidenum">
              <a:rPr lang="en-US" smtClean="0"/>
              <a:t>22</a:t>
            </a:fld>
            <a:endParaRPr lang="en-US"/>
          </a:p>
        </p:txBody>
      </p:sp>
      <p:sp>
        <p:nvSpPr>
          <p:cNvPr id="12" name="Espace réservé du texte 11">
            <a:extLst>
              <a:ext uri="{FF2B5EF4-FFF2-40B4-BE49-F238E27FC236}">
                <a16:creationId xmlns:a16="http://schemas.microsoft.com/office/drawing/2014/main" id="{BF96D55E-B742-260F-7DCA-55DE13A844F9}"/>
              </a:ext>
            </a:extLst>
          </p:cNvPr>
          <p:cNvSpPr>
            <a:spLocks noGrp="1"/>
          </p:cNvSpPr>
          <p:nvPr>
            <p:ph type="body" sz="quarter" idx="14"/>
          </p:nvPr>
        </p:nvSpPr>
        <p:spPr/>
        <p:txBody>
          <a:bodyPr>
            <a:normAutofit lnSpcReduction="10000"/>
          </a:bodyPr>
          <a:lstStyle/>
          <a:p>
            <a:r>
              <a:rPr lang="fr-CA" dirty="0"/>
              <a:t>Canada</a:t>
            </a:r>
          </a:p>
        </p:txBody>
      </p:sp>
      <p:sp>
        <p:nvSpPr>
          <p:cNvPr id="13" name="Espace réservé du texte 12">
            <a:extLst>
              <a:ext uri="{FF2B5EF4-FFF2-40B4-BE49-F238E27FC236}">
                <a16:creationId xmlns:a16="http://schemas.microsoft.com/office/drawing/2014/main" id="{81D6AAF1-BD78-1D98-8B95-193FA20C8BFF}"/>
              </a:ext>
            </a:extLst>
          </p:cNvPr>
          <p:cNvSpPr>
            <a:spLocks noGrp="1"/>
          </p:cNvSpPr>
          <p:nvPr>
            <p:ph type="body" sz="quarter" idx="13"/>
          </p:nvPr>
        </p:nvSpPr>
        <p:spPr>
          <a:xfrm>
            <a:off x="334963" y="1144315"/>
            <a:ext cx="11180762" cy="5275535"/>
          </a:xfrm>
        </p:spPr>
        <p:txBody>
          <a:bodyPr>
            <a:noAutofit/>
          </a:bodyPr>
          <a:lstStyle/>
          <a:p>
            <a:pPr algn="just">
              <a:lnSpc>
                <a:spcPct val="100000"/>
              </a:lnSpc>
              <a:spcBef>
                <a:spcPts val="0"/>
              </a:spcBef>
            </a:pPr>
            <a:r>
              <a:rPr lang="fr-CA" sz="1600" b="1" dirty="0">
                <a:solidFill>
                  <a:schemeClr val="tx1"/>
                </a:solidFill>
              </a:rPr>
              <a:t>7. Une insatisfaction face à la protection de l'environnement</a:t>
            </a:r>
          </a:p>
          <a:p>
            <a:pPr algn="just">
              <a:lnSpc>
                <a:spcPct val="100000"/>
              </a:lnSpc>
              <a:spcBef>
                <a:spcPts val="0"/>
              </a:spcBef>
            </a:pPr>
            <a:r>
              <a:rPr lang="fr-CA" sz="1600" dirty="0">
                <a:solidFill>
                  <a:schemeClr val="tx1"/>
                </a:solidFill>
              </a:rPr>
              <a:t>La faible moyenne de la dimension environnement montre que les </a:t>
            </a:r>
            <a:r>
              <a:rPr lang="fr-CA" sz="1600" dirty="0" err="1">
                <a:solidFill>
                  <a:schemeClr val="tx1"/>
                </a:solidFill>
              </a:rPr>
              <a:t>Canadien·ne·s</a:t>
            </a:r>
            <a:r>
              <a:rPr lang="fr-CA" sz="1600" dirty="0">
                <a:solidFill>
                  <a:schemeClr val="tx1"/>
                </a:solidFill>
              </a:rPr>
              <a:t> estiment que leur société n'en fait pas assez pour protéger la planète. Ces résultats suggèrent des actions plus fortes et visibles pour rassurer la population et améliorer cette perception. Aussi, l’impact relatif et limité de la dimension environnement (12) démontre toute la difficulté d’intégrer pleinement cette notion large et complexe dans notre humanité quotidienne et pour laquelle nous nous sentons souvent impuissants.</a:t>
            </a:r>
          </a:p>
          <a:p>
            <a:pPr algn="just">
              <a:lnSpc>
                <a:spcPct val="120000"/>
              </a:lnSpc>
              <a:spcBef>
                <a:spcPts val="0"/>
              </a:spcBef>
            </a:pPr>
            <a:endParaRPr lang="fr-CA" sz="1800" dirty="0">
              <a:solidFill>
                <a:schemeClr val="tx1"/>
              </a:solidFill>
            </a:endParaRPr>
          </a:p>
        </p:txBody>
      </p:sp>
      <p:pic>
        <p:nvPicPr>
          <p:cNvPr id="4" name="Image 3" descr="Une image contenant texte, Police, symbole, Graphique&#10;&#10;Description générée automatiquement">
            <a:extLst>
              <a:ext uri="{FF2B5EF4-FFF2-40B4-BE49-F238E27FC236}">
                <a16:creationId xmlns:a16="http://schemas.microsoft.com/office/drawing/2014/main" id="{6F46DDD2-77A7-7EBF-F722-19C2E2609F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Tree>
    <p:extLst>
      <p:ext uri="{BB962C8B-B14F-4D97-AF65-F5344CB8AC3E}">
        <p14:creationId xmlns:p14="http://schemas.microsoft.com/office/powerpoint/2010/main" val="1951794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59557-3F99-4EBA-0E96-06D6AF1A317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E81773-FA7C-FCB4-3119-4B18A5A47B06}"/>
              </a:ext>
            </a:extLst>
          </p:cNvPr>
          <p:cNvSpPr>
            <a:spLocks noGrp="1"/>
          </p:cNvSpPr>
          <p:nvPr>
            <p:ph type="sldNum" sz="quarter" idx="12"/>
          </p:nvPr>
        </p:nvSpPr>
        <p:spPr/>
        <p:txBody>
          <a:bodyPr/>
          <a:lstStyle/>
          <a:p>
            <a:fld id="{FE142C23-2E17-9648-8B0C-A5E87F69F9CE}" type="slidenum">
              <a:rPr lang="en-US" smtClean="0"/>
              <a:t>23</a:t>
            </a:fld>
            <a:endParaRPr lang="en-US"/>
          </a:p>
        </p:txBody>
      </p:sp>
      <p:sp>
        <p:nvSpPr>
          <p:cNvPr id="12" name="Espace réservé du texte 11">
            <a:extLst>
              <a:ext uri="{FF2B5EF4-FFF2-40B4-BE49-F238E27FC236}">
                <a16:creationId xmlns:a16="http://schemas.microsoft.com/office/drawing/2014/main" id="{346A12BE-3B2F-0B86-3890-4DD42C5FFC5D}"/>
              </a:ext>
            </a:extLst>
          </p:cNvPr>
          <p:cNvSpPr>
            <a:spLocks noGrp="1"/>
          </p:cNvSpPr>
          <p:nvPr>
            <p:ph type="body" sz="quarter" idx="14"/>
          </p:nvPr>
        </p:nvSpPr>
        <p:spPr/>
        <p:txBody>
          <a:bodyPr>
            <a:normAutofit lnSpcReduction="10000"/>
          </a:bodyPr>
          <a:lstStyle/>
          <a:p>
            <a:r>
              <a:rPr lang="fr-CA" dirty="0"/>
              <a:t>Canada</a:t>
            </a:r>
          </a:p>
        </p:txBody>
      </p:sp>
      <p:sp>
        <p:nvSpPr>
          <p:cNvPr id="13" name="Espace réservé du texte 12">
            <a:extLst>
              <a:ext uri="{FF2B5EF4-FFF2-40B4-BE49-F238E27FC236}">
                <a16:creationId xmlns:a16="http://schemas.microsoft.com/office/drawing/2014/main" id="{8C6E166D-DE3B-F060-B8B5-B09D45B34171}"/>
              </a:ext>
            </a:extLst>
          </p:cNvPr>
          <p:cNvSpPr>
            <a:spLocks noGrp="1"/>
          </p:cNvSpPr>
          <p:nvPr>
            <p:ph type="body" sz="quarter" idx="13"/>
          </p:nvPr>
        </p:nvSpPr>
        <p:spPr>
          <a:xfrm>
            <a:off x="334963" y="1285485"/>
            <a:ext cx="11180762" cy="4843401"/>
          </a:xfrm>
        </p:spPr>
        <p:txBody>
          <a:bodyPr>
            <a:normAutofit fontScale="25000" lnSpcReduction="20000"/>
          </a:bodyPr>
          <a:lstStyle/>
          <a:p>
            <a:pPr>
              <a:lnSpc>
                <a:spcPct val="120000"/>
              </a:lnSpc>
              <a:spcBef>
                <a:spcPts val="0"/>
              </a:spcBef>
            </a:pPr>
            <a:endParaRPr lang="fr-CA" sz="7200" dirty="0">
              <a:solidFill>
                <a:schemeClr val="tx1"/>
              </a:solidFill>
            </a:endParaRPr>
          </a:p>
          <a:p>
            <a:pPr algn="ctr">
              <a:lnSpc>
                <a:spcPct val="120000"/>
              </a:lnSpc>
              <a:spcBef>
                <a:spcPts val="0"/>
              </a:spcBef>
            </a:pPr>
            <a:r>
              <a:rPr lang="fr-CA" sz="9600" b="1" dirty="0">
                <a:solidFill>
                  <a:schemeClr val="tx1"/>
                </a:solidFill>
              </a:rPr>
              <a:t>Les résultats de l'Indice d'Humanité sont un appel à l’action. </a:t>
            </a:r>
          </a:p>
          <a:p>
            <a:pPr algn="just">
              <a:lnSpc>
                <a:spcPct val="120000"/>
              </a:lnSpc>
              <a:spcBef>
                <a:spcPts val="0"/>
              </a:spcBef>
            </a:pPr>
            <a:endParaRPr lang="fr-CA" sz="8000" dirty="0">
              <a:solidFill>
                <a:schemeClr val="tx1"/>
              </a:solidFill>
            </a:endParaRPr>
          </a:p>
          <a:p>
            <a:pPr algn="just">
              <a:lnSpc>
                <a:spcPct val="120000"/>
              </a:lnSpc>
              <a:spcBef>
                <a:spcPts val="0"/>
              </a:spcBef>
            </a:pPr>
            <a:r>
              <a:rPr lang="fr-CA" sz="8000" dirty="0">
                <a:solidFill>
                  <a:schemeClr val="tx1"/>
                </a:solidFill>
              </a:rPr>
              <a:t>Si des valeurs comme la générosité, la démocratie et l’engagement constituent de puissants  leviers humanistes au sein de la société canadienne, les lacunes en matière d'équité, de justice, et de protection de l'environnement sont des signaux d’alarme à ne pas ignorer. </a:t>
            </a:r>
          </a:p>
          <a:p>
            <a:pPr algn="just">
              <a:lnSpc>
                <a:spcPct val="120000"/>
              </a:lnSpc>
              <a:spcBef>
                <a:spcPts val="0"/>
              </a:spcBef>
            </a:pPr>
            <a:endParaRPr lang="fr-CA" sz="8000" dirty="0">
              <a:solidFill>
                <a:schemeClr val="tx1"/>
              </a:solidFill>
            </a:endParaRPr>
          </a:p>
          <a:p>
            <a:pPr algn="just">
              <a:lnSpc>
                <a:spcPct val="120000"/>
              </a:lnSpc>
              <a:spcBef>
                <a:spcPts val="0"/>
              </a:spcBef>
            </a:pPr>
            <a:r>
              <a:rPr lang="fr-CA" sz="8000" dirty="0">
                <a:solidFill>
                  <a:schemeClr val="tx1"/>
                </a:solidFill>
              </a:rPr>
              <a:t>Pour bâtir une société plus humaine, il est impératif de passer à l’action, individuellement et collectivement, afin de mener des réformes ciblées. </a:t>
            </a:r>
          </a:p>
          <a:p>
            <a:pPr algn="just">
              <a:lnSpc>
                <a:spcPct val="120000"/>
              </a:lnSpc>
              <a:spcBef>
                <a:spcPts val="0"/>
              </a:spcBef>
            </a:pPr>
            <a:endParaRPr lang="fr-CA" sz="8000" dirty="0">
              <a:solidFill>
                <a:schemeClr val="tx1"/>
              </a:solidFill>
            </a:endParaRPr>
          </a:p>
          <a:p>
            <a:pPr algn="just">
              <a:lnSpc>
                <a:spcPct val="120000"/>
              </a:lnSpc>
              <a:spcBef>
                <a:spcPts val="0"/>
              </a:spcBef>
            </a:pPr>
            <a:r>
              <a:rPr lang="fr-CA" sz="8000" dirty="0" err="1">
                <a:solidFill>
                  <a:schemeClr val="tx1"/>
                </a:solidFill>
              </a:rPr>
              <a:t>Citoyen·ne·s</a:t>
            </a:r>
            <a:r>
              <a:rPr lang="fr-CA" sz="8000" dirty="0">
                <a:solidFill>
                  <a:schemeClr val="tx1"/>
                </a:solidFill>
              </a:rPr>
              <a:t>, entreprises, et gouvernements doivent unir leurs efforts pour transformer ces défis en opportunités. L'optimisme reste possible, mais il repose sur notre capacité à répondre aux attentes grandissantes en matière de solidarité, d’inclusion et de durabilité. </a:t>
            </a:r>
          </a:p>
          <a:p>
            <a:pPr algn="just">
              <a:lnSpc>
                <a:spcPct val="120000"/>
              </a:lnSpc>
              <a:spcBef>
                <a:spcPts val="0"/>
              </a:spcBef>
            </a:pPr>
            <a:endParaRPr lang="fr-CA" sz="8000" b="1" dirty="0">
              <a:solidFill>
                <a:schemeClr val="tx1"/>
              </a:solidFill>
            </a:endParaRPr>
          </a:p>
          <a:p>
            <a:pPr algn="ctr">
              <a:lnSpc>
                <a:spcPct val="120000"/>
              </a:lnSpc>
              <a:spcBef>
                <a:spcPts val="0"/>
              </a:spcBef>
            </a:pPr>
            <a:r>
              <a:rPr lang="fr-CA" sz="9600" b="1" dirty="0">
                <a:solidFill>
                  <a:schemeClr val="tx1"/>
                </a:solidFill>
              </a:rPr>
              <a:t>L'avenir de notre humanité dépend de l’engagement de chacun.</a:t>
            </a:r>
            <a:endParaRPr lang="fr-CA" sz="9600" dirty="0">
              <a:solidFill>
                <a:schemeClr val="tx1"/>
              </a:solidFill>
            </a:endParaRPr>
          </a:p>
        </p:txBody>
      </p:sp>
      <p:pic>
        <p:nvPicPr>
          <p:cNvPr id="4" name="Image 3" descr="Une image contenant texte, Police, symbole, Graphique&#10;&#10;Description générée automatiquement">
            <a:extLst>
              <a:ext uri="{FF2B5EF4-FFF2-40B4-BE49-F238E27FC236}">
                <a16:creationId xmlns:a16="http://schemas.microsoft.com/office/drawing/2014/main" id="{B2DC90D9-DB9F-DDEE-7AE0-87CDC4B6F5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pic>
        <p:nvPicPr>
          <p:cNvPr id="2" name="Image 1" descr="Une image contenant croquis, dessin, noir&#10;&#10;Description générée automatiquement">
            <a:extLst>
              <a:ext uri="{FF2B5EF4-FFF2-40B4-BE49-F238E27FC236}">
                <a16:creationId xmlns:a16="http://schemas.microsoft.com/office/drawing/2014/main" id="{0D773122-76E2-23C8-DFB5-A3DA492D8A2B}"/>
              </a:ext>
            </a:extLst>
          </p:cNvPr>
          <p:cNvPicPr>
            <a:picLocks noChangeAspect="1"/>
          </p:cNvPicPr>
          <p:nvPr/>
        </p:nvPicPr>
        <p:blipFill>
          <a:blip r:embed="rId4">
            <a:alphaModFix amt="35000"/>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837473B0-CC2E-450A-ABE3-18F120FF3D39}">
                <a1611:picAttrSrcUrl xmlns:a1611="http://schemas.microsoft.com/office/drawing/2016/11/main" r:id="rId6"/>
              </a:ext>
            </a:extLst>
          </a:blip>
          <a:stretch>
            <a:fillRect/>
          </a:stretch>
        </p:blipFill>
        <p:spPr>
          <a:xfrm>
            <a:off x="2315173" y="512319"/>
            <a:ext cx="8111217" cy="6279652"/>
          </a:xfrm>
          <a:prstGeom prst="rect">
            <a:avLst/>
          </a:prstGeom>
        </p:spPr>
      </p:pic>
    </p:spTree>
    <p:extLst>
      <p:ext uri="{BB962C8B-B14F-4D97-AF65-F5344CB8AC3E}">
        <p14:creationId xmlns:p14="http://schemas.microsoft.com/office/powerpoint/2010/main" val="3678329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CD7A0-6C1F-4C6E-A5FD-A41F4699B8C2}"/>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D4427165-35D1-75AE-8E3B-5028C2CA3D8D}"/>
              </a:ext>
            </a:extLst>
          </p:cNvPr>
          <p:cNvSpPr>
            <a:spLocks noGrp="1"/>
          </p:cNvSpPr>
          <p:nvPr>
            <p:ph type="ctrTitle"/>
          </p:nvPr>
        </p:nvSpPr>
        <p:spPr/>
        <p:txBody>
          <a:bodyPr/>
          <a:lstStyle/>
          <a:p>
            <a:r>
              <a:rPr lang="en-US" sz="5400" dirty="0" err="1"/>
              <a:t>Profil</a:t>
            </a:r>
            <a:r>
              <a:rPr lang="en-US" sz="5400" dirty="0"/>
              <a:t> </a:t>
            </a:r>
            <a:r>
              <a:rPr lang="en-US" sz="5400" dirty="0" err="1"/>
              <a:t>pondéré</a:t>
            </a:r>
            <a:r>
              <a:rPr lang="en-US" sz="5400" dirty="0"/>
              <a:t> des </a:t>
            </a:r>
            <a:r>
              <a:rPr lang="en-US" sz="5400" dirty="0" err="1"/>
              <a:t>répondant·e·s</a:t>
            </a:r>
            <a:r>
              <a:rPr lang="en-US" sz="5400" dirty="0"/>
              <a:t> </a:t>
            </a:r>
          </a:p>
        </p:txBody>
      </p:sp>
      <p:sp>
        <p:nvSpPr>
          <p:cNvPr id="7" name="Text Placeholder 6">
            <a:extLst>
              <a:ext uri="{FF2B5EF4-FFF2-40B4-BE49-F238E27FC236}">
                <a16:creationId xmlns:a16="http://schemas.microsoft.com/office/drawing/2014/main" id="{23C4D763-CEF1-F09E-7293-35534BC56781}"/>
              </a:ext>
            </a:extLst>
          </p:cNvPr>
          <p:cNvSpPr>
            <a:spLocks noGrp="1"/>
          </p:cNvSpPr>
          <p:nvPr>
            <p:ph type="body" sz="quarter" idx="13"/>
          </p:nvPr>
        </p:nvSpPr>
        <p:spPr>
          <a:xfrm>
            <a:off x="334963" y="296864"/>
            <a:ext cx="7524767" cy="1079500"/>
          </a:xfrm>
        </p:spPr>
        <p:txBody>
          <a:bodyPr>
            <a:normAutofit fontScale="92500" lnSpcReduction="20000"/>
          </a:bodyPr>
          <a:lstStyle/>
          <a:p>
            <a:r>
              <a:rPr lang="en-US" dirty="0"/>
              <a:t>4</a:t>
            </a:r>
          </a:p>
        </p:txBody>
      </p:sp>
    </p:spTree>
    <p:extLst>
      <p:ext uri="{BB962C8B-B14F-4D97-AF65-F5344CB8AC3E}">
        <p14:creationId xmlns:p14="http://schemas.microsoft.com/office/powerpoint/2010/main" val="21966761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91F9-A45A-803F-7BF7-926006A5516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90FB4B-25DB-0EB1-7FFE-E89315CFCBFB}"/>
              </a:ext>
            </a:extLst>
          </p:cNvPr>
          <p:cNvSpPr>
            <a:spLocks noGrp="1"/>
          </p:cNvSpPr>
          <p:nvPr>
            <p:ph type="sldNum" sz="quarter" idx="12"/>
          </p:nvPr>
        </p:nvSpPr>
        <p:spPr/>
        <p:txBody>
          <a:bodyPr/>
          <a:lstStyle/>
          <a:p>
            <a:fld id="{FE142C23-2E17-9648-8B0C-A5E87F69F9CE}" type="slidenum">
              <a:rPr lang="en-US" smtClean="0"/>
              <a:t>25</a:t>
            </a:fld>
            <a:endParaRPr lang="en-US"/>
          </a:p>
        </p:txBody>
      </p:sp>
      <p:sp>
        <p:nvSpPr>
          <p:cNvPr id="4" name="Text Placeholder 3">
            <a:extLst>
              <a:ext uri="{FF2B5EF4-FFF2-40B4-BE49-F238E27FC236}">
                <a16:creationId xmlns:a16="http://schemas.microsoft.com/office/drawing/2014/main" id="{DB724FD7-8A87-8888-7D45-4975261C742D}"/>
              </a:ext>
            </a:extLst>
          </p:cNvPr>
          <p:cNvSpPr>
            <a:spLocks noGrp="1"/>
          </p:cNvSpPr>
          <p:nvPr>
            <p:ph type="body" sz="quarter" idx="13"/>
          </p:nvPr>
        </p:nvSpPr>
        <p:spPr/>
        <p:txBody>
          <a:bodyPr/>
          <a:lstStyle/>
          <a:p>
            <a:r>
              <a:rPr lang="en-US" dirty="0"/>
              <a:t>Tous les </a:t>
            </a:r>
            <a:r>
              <a:rPr lang="en-US" dirty="0" err="1"/>
              <a:t>répondants</a:t>
            </a:r>
            <a:r>
              <a:rPr lang="en-US" dirty="0"/>
              <a:t> (Base n=3 001)</a:t>
            </a:r>
          </a:p>
        </p:txBody>
      </p:sp>
      <p:sp>
        <p:nvSpPr>
          <p:cNvPr id="5" name="Text Placeholder 4">
            <a:extLst>
              <a:ext uri="{FF2B5EF4-FFF2-40B4-BE49-F238E27FC236}">
                <a16:creationId xmlns:a16="http://schemas.microsoft.com/office/drawing/2014/main" id="{DD5C7A3B-5D82-CB6F-9355-6068C4C8BABA}"/>
              </a:ext>
            </a:extLst>
          </p:cNvPr>
          <p:cNvSpPr>
            <a:spLocks noGrp="1"/>
          </p:cNvSpPr>
          <p:nvPr>
            <p:ph type="body" sz="quarter" idx="14"/>
          </p:nvPr>
        </p:nvSpPr>
        <p:spPr/>
        <p:txBody>
          <a:bodyPr>
            <a:normAutofit lnSpcReduction="10000"/>
          </a:bodyPr>
          <a:lstStyle/>
          <a:p>
            <a:r>
              <a:rPr lang="en-US" dirty="0" err="1"/>
              <a:t>Profil</a:t>
            </a:r>
            <a:r>
              <a:rPr lang="en-US" dirty="0"/>
              <a:t> </a:t>
            </a:r>
            <a:r>
              <a:rPr lang="en-US" dirty="0" err="1"/>
              <a:t>pondéré</a:t>
            </a:r>
            <a:r>
              <a:rPr lang="en-US" dirty="0"/>
              <a:t> des </a:t>
            </a:r>
            <a:r>
              <a:rPr lang="en-US" dirty="0" err="1"/>
              <a:t>répondant·e·s</a:t>
            </a:r>
            <a:r>
              <a:rPr lang="en-US" dirty="0"/>
              <a:t> (1/2) </a:t>
            </a:r>
          </a:p>
        </p:txBody>
      </p:sp>
      <p:sp>
        <p:nvSpPr>
          <p:cNvPr id="11" name="Rectangle : coins arrondis 13">
            <a:extLst>
              <a:ext uri="{FF2B5EF4-FFF2-40B4-BE49-F238E27FC236}">
                <a16:creationId xmlns:a16="http://schemas.microsoft.com/office/drawing/2014/main" id="{B91CFBD0-29C0-2C84-20CC-84A5C87F7F79}"/>
              </a:ext>
            </a:extLst>
          </p:cNvPr>
          <p:cNvSpPr/>
          <p:nvPr/>
        </p:nvSpPr>
        <p:spPr>
          <a:xfrm>
            <a:off x="407368" y="1502366"/>
            <a:ext cx="3220461" cy="2393117"/>
          </a:xfrm>
          <a:prstGeom prst="roundRect">
            <a:avLst>
              <a:gd name="adj" fmla="val 3986"/>
            </a:avLst>
          </a:prstGeom>
          <a:solidFill>
            <a:srgbClr val="F2F2F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ZoneTexte 26">
            <a:extLst>
              <a:ext uri="{FF2B5EF4-FFF2-40B4-BE49-F238E27FC236}">
                <a16:creationId xmlns:a16="http://schemas.microsoft.com/office/drawing/2014/main" id="{C4482E0B-E236-56B8-A7EB-0C1839CD861C}"/>
              </a:ext>
            </a:extLst>
          </p:cNvPr>
          <p:cNvSpPr txBox="1"/>
          <p:nvPr/>
        </p:nvSpPr>
        <p:spPr>
          <a:xfrm>
            <a:off x="457574" y="2463113"/>
            <a:ext cx="781970" cy="276999"/>
          </a:xfrm>
          <a:prstGeom prst="rect">
            <a:avLst/>
          </a:prstGeom>
          <a:noFill/>
        </p:spPr>
        <p:txBody>
          <a:bodyPr wrap="square">
            <a:spAutoFit/>
          </a:bodyPr>
          <a:lstStyle/>
          <a:p>
            <a:pPr algn="ctr"/>
            <a:r>
              <a:rPr kumimoji="0" lang="fr-CA" sz="1200" b="0" i="0" u="none" strike="noStrike" kern="1200" cap="none" spc="0" normalizeH="0" baseline="0" noProof="0" dirty="0">
                <a:ln>
                  <a:noFill/>
                </a:ln>
                <a:effectLst/>
                <a:uLnTx/>
                <a:uFillTx/>
                <a:latin typeface="Aptos SemiBold" panose="020B0004020202020204" pitchFamily="34" charset="0"/>
                <a:ea typeface="+mn-ea"/>
                <a:cs typeface="+mn-cs"/>
              </a:rPr>
              <a:t>Femmes</a:t>
            </a:r>
            <a:endParaRPr lang="fr-CA" sz="1200" dirty="0">
              <a:latin typeface="Aptos" panose="020B0004020202020204" pitchFamily="34" charset="0"/>
              <a:cs typeface="Calibri" panose="020F0502020204030204" pitchFamily="34" charset="0"/>
            </a:endParaRPr>
          </a:p>
        </p:txBody>
      </p:sp>
      <p:sp>
        <p:nvSpPr>
          <p:cNvPr id="16" name="ZoneTexte 27">
            <a:extLst>
              <a:ext uri="{FF2B5EF4-FFF2-40B4-BE49-F238E27FC236}">
                <a16:creationId xmlns:a16="http://schemas.microsoft.com/office/drawing/2014/main" id="{E37E6CF1-D69C-8F3D-7B9D-19BD6F23B639}"/>
              </a:ext>
            </a:extLst>
          </p:cNvPr>
          <p:cNvSpPr txBox="1"/>
          <p:nvPr/>
        </p:nvSpPr>
        <p:spPr>
          <a:xfrm>
            <a:off x="2661570" y="2401231"/>
            <a:ext cx="860759" cy="276999"/>
          </a:xfrm>
          <a:prstGeom prst="rect">
            <a:avLst/>
          </a:prstGeom>
          <a:noFill/>
        </p:spPr>
        <p:txBody>
          <a:bodyPr wrap="square">
            <a:spAutoFit/>
          </a:bodyPr>
          <a:lstStyle/>
          <a:p>
            <a:pPr algn="ctr"/>
            <a:r>
              <a:rPr lang="fr-CA" sz="1200" dirty="0">
                <a:latin typeface="Aptos SemiBold" panose="020B0004020202020204" pitchFamily="34" charset="0"/>
                <a:cs typeface="Calibri" panose="020F0502020204030204" pitchFamily="34" charset="0"/>
              </a:rPr>
              <a:t>Hommes</a:t>
            </a:r>
            <a:endParaRPr lang="fr-CA" sz="1200" dirty="0">
              <a:latin typeface="Aptos" panose="020B0004020202020204" pitchFamily="34" charset="0"/>
              <a:cs typeface="Calibri" panose="020F0502020204030204" pitchFamily="34" charset="0"/>
            </a:endParaRPr>
          </a:p>
        </p:txBody>
      </p:sp>
      <p:sp>
        <p:nvSpPr>
          <p:cNvPr id="18" name="TextBox 12">
            <a:extLst>
              <a:ext uri="{FF2B5EF4-FFF2-40B4-BE49-F238E27FC236}">
                <a16:creationId xmlns:a16="http://schemas.microsoft.com/office/drawing/2014/main" id="{06AA3917-2641-57E6-AF16-01C417011083}"/>
              </a:ext>
            </a:extLst>
          </p:cNvPr>
          <p:cNvSpPr txBox="1">
            <a:spLocks/>
          </p:cNvSpPr>
          <p:nvPr/>
        </p:nvSpPr>
        <p:spPr>
          <a:xfrm>
            <a:off x="476428" y="1553964"/>
            <a:ext cx="860759" cy="307777"/>
          </a:xfrm>
          <a:prstGeom prst="rect">
            <a:avLst/>
          </a:prstGeom>
          <a:noFill/>
        </p:spPr>
        <p:txBody>
          <a:bodyPr wrap="square" rtlCol="0">
            <a:spAutoFit/>
          </a:bodyPr>
          <a:lstStyle/>
          <a:p>
            <a:pPr defTabSz="685800">
              <a:defRPr/>
            </a:pPr>
            <a:r>
              <a:rPr kumimoji="0" lang="fr-CA" sz="1400" b="1" i="0" u="none" strike="noStrike" kern="0" cap="none" spc="0" normalizeH="0" baseline="0" noProof="0">
                <a:ln>
                  <a:noFill/>
                </a:ln>
                <a:effectLst/>
                <a:uLnTx/>
                <a:uFillTx/>
                <a:latin typeface="Aptos" panose="020B0004020202020204" pitchFamily="34" charset="0"/>
              </a:rPr>
              <a:t>Genre</a:t>
            </a:r>
          </a:p>
        </p:txBody>
      </p:sp>
      <p:sp>
        <p:nvSpPr>
          <p:cNvPr id="24" name="Rounded Rectangle 23">
            <a:extLst>
              <a:ext uri="{FF2B5EF4-FFF2-40B4-BE49-F238E27FC236}">
                <a16:creationId xmlns:a16="http://schemas.microsoft.com/office/drawing/2014/main" id="{34EA8809-8322-7FF0-5373-1AD661C36E06}"/>
              </a:ext>
            </a:extLst>
          </p:cNvPr>
          <p:cNvSpPr/>
          <p:nvPr/>
        </p:nvSpPr>
        <p:spPr>
          <a:xfrm>
            <a:off x="3717098" y="1502366"/>
            <a:ext cx="3225802" cy="2389239"/>
          </a:xfrm>
          <a:prstGeom prst="roundRect">
            <a:avLst>
              <a:gd name="adj" fmla="val 3183"/>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5" name="Chart 24">
            <a:extLst>
              <a:ext uri="{FF2B5EF4-FFF2-40B4-BE49-F238E27FC236}">
                <a16:creationId xmlns:a16="http://schemas.microsoft.com/office/drawing/2014/main" id="{F12724EE-7BA8-2211-6B89-8390079C0AC8}"/>
              </a:ext>
            </a:extLst>
          </p:cNvPr>
          <p:cNvGraphicFramePr/>
          <p:nvPr/>
        </p:nvGraphicFramePr>
        <p:xfrm>
          <a:off x="4017563" y="1968392"/>
          <a:ext cx="2689490" cy="1423764"/>
        </p:xfrm>
        <a:graphic>
          <a:graphicData uri="http://schemas.openxmlformats.org/drawingml/2006/chart">
            <c:chart xmlns:c="http://schemas.openxmlformats.org/drawingml/2006/chart" xmlns:r="http://schemas.openxmlformats.org/officeDocument/2006/relationships" r:id="rId3"/>
          </a:graphicData>
        </a:graphic>
      </p:graphicFrame>
      <p:cxnSp>
        <p:nvCxnSpPr>
          <p:cNvPr id="29" name="Straight Connector 28">
            <a:extLst>
              <a:ext uri="{FF2B5EF4-FFF2-40B4-BE49-F238E27FC236}">
                <a16:creationId xmlns:a16="http://schemas.microsoft.com/office/drawing/2014/main" id="{C74C6355-F2AC-74EA-1463-7CFE98CF8033}"/>
              </a:ext>
            </a:extLst>
          </p:cNvPr>
          <p:cNvCxnSpPr>
            <a:cxnSpLocks/>
          </p:cNvCxnSpPr>
          <p:nvPr/>
        </p:nvCxnSpPr>
        <p:spPr>
          <a:xfrm>
            <a:off x="3924651" y="3429240"/>
            <a:ext cx="2771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12">
            <a:extLst>
              <a:ext uri="{FF2B5EF4-FFF2-40B4-BE49-F238E27FC236}">
                <a16:creationId xmlns:a16="http://schemas.microsoft.com/office/drawing/2014/main" id="{8342F374-E1DD-089B-1F4B-4DFBD0B4DAB2}"/>
              </a:ext>
            </a:extLst>
          </p:cNvPr>
          <p:cNvSpPr txBox="1">
            <a:spLocks/>
          </p:cNvSpPr>
          <p:nvPr/>
        </p:nvSpPr>
        <p:spPr>
          <a:xfrm>
            <a:off x="3814056" y="1553964"/>
            <a:ext cx="1180196" cy="307777"/>
          </a:xfrm>
          <a:prstGeom prst="rect">
            <a:avLst/>
          </a:prstGeom>
          <a:noFill/>
        </p:spPr>
        <p:txBody>
          <a:bodyPr wrap="square" rtlCol="0">
            <a:spAutoFit/>
          </a:bodyPr>
          <a:lstStyle/>
          <a:p>
            <a:pPr defTabSz="685800">
              <a:defRPr/>
            </a:pPr>
            <a:r>
              <a:rPr kumimoji="0" lang="fr-CA" sz="1400" b="1" i="0" u="none" strike="noStrike" kern="0" cap="none" spc="0" normalizeH="0" baseline="0" noProof="0">
                <a:ln>
                  <a:noFill/>
                </a:ln>
                <a:effectLst/>
                <a:uLnTx/>
                <a:uFillTx/>
                <a:latin typeface="Aptos" panose="020B0004020202020204" pitchFamily="34" charset="0"/>
              </a:rPr>
              <a:t>Langue</a:t>
            </a:r>
          </a:p>
        </p:txBody>
      </p:sp>
      <p:sp>
        <p:nvSpPr>
          <p:cNvPr id="34" name="Rounded Rectangle 33">
            <a:extLst>
              <a:ext uri="{FF2B5EF4-FFF2-40B4-BE49-F238E27FC236}">
                <a16:creationId xmlns:a16="http://schemas.microsoft.com/office/drawing/2014/main" id="{65FA5843-1D61-133B-C088-240C9C25EF24}"/>
              </a:ext>
            </a:extLst>
          </p:cNvPr>
          <p:cNvSpPr/>
          <p:nvPr/>
        </p:nvSpPr>
        <p:spPr>
          <a:xfrm>
            <a:off x="407368" y="4005064"/>
            <a:ext cx="3225802" cy="2389239"/>
          </a:xfrm>
          <a:prstGeom prst="roundRect">
            <a:avLst>
              <a:gd name="adj" fmla="val 318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TextBox 12">
            <a:extLst>
              <a:ext uri="{FF2B5EF4-FFF2-40B4-BE49-F238E27FC236}">
                <a16:creationId xmlns:a16="http://schemas.microsoft.com/office/drawing/2014/main" id="{EE495E13-B511-3D7D-419F-8E909CFA0EF2}"/>
              </a:ext>
            </a:extLst>
          </p:cNvPr>
          <p:cNvSpPr txBox="1">
            <a:spLocks/>
          </p:cNvSpPr>
          <p:nvPr/>
        </p:nvSpPr>
        <p:spPr>
          <a:xfrm>
            <a:off x="505864" y="4114328"/>
            <a:ext cx="1180196" cy="307777"/>
          </a:xfrm>
          <a:prstGeom prst="rect">
            <a:avLst/>
          </a:prstGeom>
          <a:noFill/>
        </p:spPr>
        <p:txBody>
          <a:bodyPr wrap="square" rtlCol="0">
            <a:spAutoFit/>
          </a:bodyPr>
          <a:lstStyle/>
          <a:p>
            <a:pPr defTabSz="685800">
              <a:defRPr/>
            </a:pPr>
            <a:r>
              <a:rPr lang="fr-CA" sz="1400" b="1" kern="0" err="1">
                <a:latin typeface="Aptos" panose="020B0004020202020204" pitchFamily="34" charset="0"/>
              </a:rPr>
              <a:t>Â</a:t>
            </a:r>
            <a:r>
              <a:rPr kumimoji="0" lang="fr-CA" sz="1400" b="1" i="0" u="none" strike="noStrike" kern="0" cap="none" spc="0" normalizeH="0" baseline="0" noProof="0" err="1">
                <a:ln>
                  <a:noFill/>
                </a:ln>
                <a:effectLst/>
                <a:uLnTx/>
                <a:uFillTx/>
                <a:latin typeface="Aptos" panose="020B0004020202020204" pitchFamily="34" charset="0"/>
              </a:rPr>
              <a:t>ge</a:t>
            </a:r>
            <a:endParaRPr kumimoji="0" lang="fr-CA" sz="1400" b="1" i="0" u="none" strike="noStrike" kern="0" cap="none" spc="0" normalizeH="0" baseline="0" noProof="0">
              <a:ln>
                <a:noFill/>
              </a:ln>
              <a:effectLst/>
              <a:uLnTx/>
              <a:uFillTx/>
              <a:latin typeface="Aptos" panose="020B0004020202020204" pitchFamily="34" charset="0"/>
            </a:endParaRPr>
          </a:p>
        </p:txBody>
      </p:sp>
      <p:graphicFrame>
        <p:nvGraphicFramePr>
          <p:cNvPr id="36" name="Table 35">
            <a:extLst>
              <a:ext uri="{FF2B5EF4-FFF2-40B4-BE49-F238E27FC236}">
                <a16:creationId xmlns:a16="http://schemas.microsoft.com/office/drawing/2014/main" id="{FE046DF0-966D-A881-4961-BD513179E3E8}"/>
              </a:ext>
            </a:extLst>
          </p:cNvPr>
          <p:cNvGraphicFramePr>
            <a:graphicFrameLocks noGrp="1"/>
          </p:cNvGraphicFramePr>
          <p:nvPr/>
        </p:nvGraphicFramePr>
        <p:xfrm>
          <a:off x="573157" y="4473154"/>
          <a:ext cx="2765560" cy="1727621"/>
        </p:xfrm>
        <a:graphic>
          <a:graphicData uri="http://schemas.openxmlformats.org/drawingml/2006/table">
            <a:tbl>
              <a:tblPr firstRow="1" bandRow="1">
                <a:tableStyleId>{2D5ABB26-0587-4C30-8999-92F81FD0307C}</a:tableStyleId>
              </a:tblPr>
              <a:tblGrid>
                <a:gridCol w="1514859">
                  <a:extLst>
                    <a:ext uri="{9D8B030D-6E8A-4147-A177-3AD203B41FA5}">
                      <a16:colId xmlns:a16="http://schemas.microsoft.com/office/drawing/2014/main" val="3651777627"/>
                    </a:ext>
                  </a:extLst>
                </a:gridCol>
                <a:gridCol w="1250701">
                  <a:extLst>
                    <a:ext uri="{9D8B030D-6E8A-4147-A177-3AD203B41FA5}">
                      <a16:colId xmlns:a16="http://schemas.microsoft.com/office/drawing/2014/main" val="3229007483"/>
                    </a:ext>
                  </a:extLst>
                </a:gridCol>
              </a:tblGrid>
              <a:tr h="246803">
                <a:tc>
                  <a:txBody>
                    <a:bodyPr/>
                    <a:lstStyle/>
                    <a:p>
                      <a:pPr algn="l" fontAlgn="b"/>
                      <a:r>
                        <a:rPr lang="fr-CA" sz="1100" b="0" i="0" u="none" strike="noStrike" dirty="0">
                          <a:solidFill>
                            <a:srgbClr val="000000"/>
                          </a:solidFill>
                          <a:effectLst/>
                          <a:latin typeface="Aptos" panose="020B0004020202020204" pitchFamily="34" charset="0"/>
                        </a:rPr>
                        <a:t>18-24</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10%</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380538"/>
                  </a:ext>
                </a:extLst>
              </a:tr>
              <a:tr h="246803">
                <a:tc>
                  <a:txBody>
                    <a:bodyPr/>
                    <a:lstStyle/>
                    <a:p>
                      <a:pPr algn="l" fontAlgn="b"/>
                      <a:r>
                        <a:rPr lang="fr-CA" sz="1100" b="0" i="0" u="none" strike="noStrike" dirty="0">
                          <a:solidFill>
                            <a:srgbClr val="000000"/>
                          </a:solidFill>
                          <a:effectLst/>
                          <a:latin typeface="Aptos" panose="020B0004020202020204" pitchFamily="34" charset="0"/>
                        </a:rPr>
                        <a:t>25-34</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17%</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873495"/>
                  </a:ext>
                </a:extLst>
              </a:tr>
              <a:tr h="246803">
                <a:tc>
                  <a:txBody>
                    <a:bodyPr/>
                    <a:lstStyle/>
                    <a:p>
                      <a:pPr algn="l" fontAlgn="b"/>
                      <a:r>
                        <a:rPr lang="fr-CA" sz="1100" b="0" i="0" u="none" strike="noStrike" dirty="0">
                          <a:solidFill>
                            <a:srgbClr val="000000"/>
                          </a:solidFill>
                          <a:effectLst/>
                          <a:latin typeface="Aptos" panose="020B0004020202020204" pitchFamily="34" charset="0"/>
                        </a:rPr>
                        <a:t>35-44</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16%</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60302"/>
                  </a:ext>
                </a:extLst>
              </a:tr>
              <a:tr h="246803">
                <a:tc>
                  <a:txBody>
                    <a:bodyPr/>
                    <a:lstStyle/>
                    <a:p>
                      <a:pPr algn="l" fontAlgn="b"/>
                      <a:r>
                        <a:rPr lang="fr-CA" sz="1100" b="0" i="0" u="none" strike="noStrike" dirty="0">
                          <a:solidFill>
                            <a:srgbClr val="000000"/>
                          </a:solidFill>
                          <a:effectLst/>
                          <a:latin typeface="Aptos" panose="020B0004020202020204" pitchFamily="34" charset="0"/>
                        </a:rPr>
                        <a:t>45-54</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a:solidFill>
                            <a:srgbClr val="000000"/>
                          </a:solidFill>
                          <a:effectLst/>
                          <a:latin typeface="Aptos" panose="020B0004020202020204" pitchFamily="34" charset="0"/>
                        </a:rPr>
                        <a:t>16%</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691052"/>
                  </a:ext>
                </a:extLst>
              </a:tr>
              <a:tr h="246803">
                <a:tc>
                  <a:txBody>
                    <a:bodyPr/>
                    <a:lstStyle/>
                    <a:p>
                      <a:pPr algn="l" fontAlgn="b"/>
                      <a:r>
                        <a:rPr lang="fr-CA" sz="1100" b="0" i="0" u="none" strike="noStrike">
                          <a:solidFill>
                            <a:srgbClr val="000000"/>
                          </a:solidFill>
                          <a:effectLst/>
                          <a:latin typeface="Aptos" panose="020B0004020202020204" pitchFamily="34" charset="0"/>
                        </a:rPr>
                        <a:t>55-64</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a:solidFill>
                            <a:srgbClr val="000000"/>
                          </a:solidFill>
                          <a:effectLst/>
                          <a:latin typeface="Aptos" panose="020B0004020202020204" pitchFamily="34" charset="0"/>
                        </a:rPr>
                        <a:t>18%</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701295"/>
                  </a:ext>
                </a:extLst>
              </a:tr>
              <a:tr h="246803">
                <a:tc>
                  <a:txBody>
                    <a:bodyPr/>
                    <a:lstStyle/>
                    <a:p>
                      <a:pPr algn="l" fontAlgn="b"/>
                      <a:r>
                        <a:rPr lang="fr-CA" sz="1100" b="0" i="0" u="none" strike="noStrike">
                          <a:solidFill>
                            <a:srgbClr val="000000"/>
                          </a:solidFill>
                          <a:effectLst/>
                          <a:latin typeface="Aptos" panose="020B0004020202020204" pitchFamily="34" charset="0"/>
                        </a:rPr>
                        <a:t>65-74</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17%</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69732"/>
                  </a:ext>
                </a:extLst>
              </a:tr>
              <a:tr h="246803">
                <a:tc>
                  <a:txBody>
                    <a:bodyPr/>
                    <a:lstStyle/>
                    <a:p>
                      <a:pPr algn="l" fontAlgn="b"/>
                      <a:r>
                        <a:rPr lang="fr-CA" sz="1100" b="0" i="0" u="none" strike="noStrike" dirty="0">
                          <a:solidFill>
                            <a:srgbClr val="000000"/>
                          </a:solidFill>
                          <a:effectLst/>
                          <a:latin typeface="Aptos" panose="020B0004020202020204" pitchFamily="34" charset="0"/>
                        </a:rPr>
                        <a:t>75+</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fr-CA" sz="1100" b="1" i="0" u="none" strike="noStrike" dirty="0">
                          <a:solidFill>
                            <a:srgbClr val="000000"/>
                          </a:solidFill>
                          <a:effectLst/>
                          <a:latin typeface="Aptos" panose="020B0004020202020204" pitchFamily="34" charset="0"/>
                        </a:rPr>
                        <a:t>7%</a:t>
                      </a:r>
                    </a:p>
                  </a:txBody>
                  <a:tcPr marL="9525" marR="9525" marT="9525"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57233921"/>
                  </a:ext>
                </a:extLst>
              </a:tr>
            </a:tbl>
          </a:graphicData>
        </a:graphic>
      </p:graphicFrame>
      <p:sp>
        <p:nvSpPr>
          <p:cNvPr id="37" name="Rounded Rectangle 36">
            <a:extLst>
              <a:ext uri="{FF2B5EF4-FFF2-40B4-BE49-F238E27FC236}">
                <a16:creationId xmlns:a16="http://schemas.microsoft.com/office/drawing/2014/main" id="{C8778840-888F-C6C8-32B9-1F057B20968F}"/>
              </a:ext>
            </a:extLst>
          </p:cNvPr>
          <p:cNvSpPr/>
          <p:nvPr/>
        </p:nvSpPr>
        <p:spPr>
          <a:xfrm>
            <a:off x="3717098" y="4005064"/>
            <a:ext cx="3225802" cy="2389239"/>
          </a:xfrm>
          <a:prstGeom prst="roundRect">
            <a:avLst>
              <a:gd name="adj" fmla="val 3183"/>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12">
            <a:extLst>
              <a:ext uri="{FF2B5EF4-FFF2-40B4-BE49-F238E27FC236}">
                <a16:creationId xmlns:a16="http://schemas.microsoft.com/office/drawing/2014/main" id="{2BA37AA2-CF16-BA4A-10A3-75DC9925FE14}"/>
              </a:ext>
            </a:extLst>
          </p:cNvPr>
          <p:cNvSpPr txBox="1">
            <a:spLocks/>
          </p:cNvSpPr>
          <p:nvPr/>
        </p:nvSpPr>
        <p:spPr>
          <a:xfrm>
            <a:off x="3815594" y="4114328"/>
            <a:ext cx="1180196" cy="307777"/>
          </a:xfrm>
          <a:prstGeom prst="rect">
            <a:avLst/>
          </a:prstGeom>
          <a:noFill/>
        </p:spPr>
        <p:txBody>
          <a:bodyPr wrap="square" rtlCol="0">
            <a:spAutoFit/>
          </a:bodyPr>
          <a:lstStyle/>
          <a:p>
            <a:pPr defTabSz="685800">
              <a:defRPr/>
            </a:pPr>
            <a:r>
              <a:rPr kumimoji="0" lang="fr-CA" sz="1400" b="1" i="0" u="none" strike="noStrike" kern="0" cap="none" spc="0" normalizeH="0" baseline="0" noProof="0">
                <a:ln>
                  <a:noFill/>
                </a:ln>
                <a:effectLst/>
                <a:uLnTx/>
                <a:uFillTx/>
                <a:latin typeface="Aptos" panose="020B0004020202020204" pitchFamily="34" charset="0"/>
              </a:rPr>
              <a:t>Occupation</a:t>
            </a:r>
          </a:p>
        </p:txBody>
      </p:sp>
      <p:sp>
        <p:nvSpPr>
          <p:cNvPr id="41" name="Rounded Rectangle 40">
            <a:extLst>
              <a:ext uri="{FF2B5EF4-FFF2-40B4-BE49-F238E27FC236}">
                <a16:creationId xmlns:a16="http://schemas.microsoft.com/office/drawing/2014/main" id="{FF37956E-A456-569F-1FDF-91E4D3BFE95C}"/>
              </a:ext>
            </a:extLst>
          </p:cNvPr>
          <p:cNvSpPr/>
          <p:nvPr/>
        </p:nvSpPr>
        <p:spPr>
          <a:xfrm>
            <a:off x="7081799" y="1502366"/>
            <a:ext cx="4537044" cy="4906405"/>
          </a:xfrm>
          <a:prstGeom prst="roundRect">
            <a:avLst>
              <a:gd name="adj" fmla="val 1430"/>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TextBox 12">
            <a:extLst>
              <a:ext uri="{FF2B5EF4-FFF2-40B4-BE49-F238E27FC236}">
                <a16:creationId xmlns:a16="http://schemas.microsoft.com/office/drawing/2014/main" id="{B9735D58-5DCF-F695-0775-7F00C3A978F7}"/>
              </a:ext>
            </a:extLst>
          </p:cNvPr>
          <p:cNvSpPr txBox="1">
            <a:spLocks/>
          </p:cNvSpPr>
          <p:nvPr/>
        </p:nvSpPr>
        <p:spPr>
          <a:xfrm>
            <a:off x="7264223" y="4261708"/>
            <a:ext cx="1180196" cy="307777"/>
          </a:xfrm>
          <a:prstGeom prst="rect">
            <a:avLst/>
          </a:prstGeom>
          <a:noFill/>
        </p:spPr>
        <p:txBody>
          <a:bodyPr wrap="square" rtlCol="0">
            <a:spAutoFit/>
          </a:bodyPr>
          <a:lstStyle/>
          <a:p>
            <a:pPr defTabSz="685800">
              <a:defRPr/>
            </a:pPr>
            <a:r>
              <a:rPr kumimoji="0" lang="fr-CA" sz="1400" b="1" i="0" u="none" strike="noStrike" kern="0" cap="none" spc="0" normalizeH="0" baseline="0" noProof="0" dirty="0">
                <a:ln>
                  <a:noFill/>
                </a:ln>
                <a:effectLst/>
                <a:uLnTx/>
                <a:uFillTx/>
                <a:latin typeface="Aptos" panose="020B0004020202020204" pitchFamily="34" charset="0"/>
              </a:rPr>
              <a:t>Région</a:t>
            </a:r>
          </a:p>
        </p:txBody>
      </p:sp>
      <p:graphicFrame>
        <p:nvGraphicFramePr>
          <p:cNvPr id="43" name="Table 42">
            <a:extLst>
              <a:ext uri="{FF2B5EF4-FFF2-40B4-BE49-F238E27FC236}">
                <a16:creationId xmlns:a16="http://schemas.microsoft.com/office/drawing/2014/main" id="{38F6FC7B-CA4E-C4D8-D485-05A691853007}"/>
              </a:ext>
            </a:extLst>
          </p:cNvPr>
          <p:cNvGraphicFramePr>
            <a:graphicFrameLocks noGrp="1"/>
          </p:cNvGraphicFramePr>
          <p:nvPr/>
        </p:nvGraphicFramePr>
        <p:xfrm>
          <a:off x="7375879" y="4569485"/>
          <a:ext cx="3680047" cy="1491948"/>
        </p:xfrm>
        <a:graphic>
          <a:graphicData uri="http://schemas.openxmlformats.org/drawingml/2006/table">
            <a:tbl>
              <a:tblPr firstRow="1" bandRow="1">
                <a:tableStyleId>{2D5ABB26-0587-4C30-8999-92F81FD0307C}</a:tableStyleId>
              </a:tblPr>
              <a:tblGrid>
                <a:gridCol w="2477414">
                  <a:extLst>
                    <a:ext uri="{9D8B030D-6E8A-4147-A177-3AD203B41FA5}">
                      <a16:colId xmlns:a16="http://schemas.microsoft.com/office/drawing/2014/main" val="3651777627"/>
                    </a:ext>
                  </a:extLst>
                </a:gridCol>
                <a:gridCol w="1202633">
                  <a:extLst>
                    <a:ext uri="{9D8B030D-6E8A-4147-A177-3AD203B41FA5}">
                      <a16:colId xmlns:a16="http://schemas.microsoft.com/office/drawing/2014/main" val="3229007483"/>
                    </a:ext>
                  </a:extLst>
                </a:gridCol>
              </a:tblGrid>
              <a:tr h="248658">
                <a:tc>
                  <a:txBody>
                    <a:bodyPr/>
                    <a:lstStyle/>
                    <a:p>
                      <a:pPr algn="l" fontAlgn="b"/>
                      <a:r>
                        <a:rPr lang="fr-CA" sz="1100" b="0" i="0" u="none" strike="noStrike" dirty="0">
                          <a:solidFill>
                            <a:srgbClr val="000000"/>
                          </a:solidFill>
                          <a:effectLst/>
                          <a:latin typeface="Aptos" panose="020B0004020202020204" pitchFamily="34" charset="0"/>
                        </a:rPr>
                        <a:t>ATL</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7%</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380538"/>
                  </a:ext>
                </a:extLst>
              </a:tr>
              <a:tr h="248658">
                <a:tc>
                  <a:txBody>
                    <a:bodyPr/>
                    <a:lstStyle/>
                    <a:p>
                      <a:pPr algn="l" fontAlgn="b"/>
                      <a:r>
                        <a:rPr lang="fr-CA" sz="1100" b="0" i="0" u="none" strike="noStrike" dirty="0">
                          <a:solidFill>
                            <a:srgbClr val="000000"/>
                          </a:solidFill>
                          <a:effectLst/>
                          <a:latin typeface="Aptos" panose="020B0004020202020204" pitchFamily="34" charset="0"/>
                        </a:rPr>
                        <a:t>QC</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23%</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873495"/>
                  </a:ext>
                </a:extLst>
              </a:tr>
              <a:tr h="248658">
                <a:tc>
                  <a:txBody>
                    <a:bodyPr/>
                    <a:lstStyle/>
                    <a:p>
                      <a:pPr algn="l" fontAlgn="b"/>
                      <a:r>
                        <a:rPr lang="fr-CA" sz="1100" b="0" i="0" u="none" strike="noStrike" dirty="0">
                          <a:solidFill>
                            <a:srgbClr val="000000"/>
                          </a:solidFill>
                          <a:effectLst/>
                          <a:latin typeface="Aptos" panose="020B0004020202020204" pitchFamily="34" charset="0"/>
                        </a:rPr>
                        <a:t>ON</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39%</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60302"/>
                  </a:ext>
                </a:extLst>
              </a:tr>
              <a:tr h="248658">
                <a:tc>
                  <a:txBody>
                    <a:bodyPr/>
                    <a:lstStyle/>
                    <a:p>
                      <a:pPr algn="l" fontAlgn="b"/>
                      <a:r>
                        <a:rPr lang="fr-CA" sz="1100" b="0" i="0" u="none" strike="noStrike" dirty="0">
                          <a:solidFill>
                            <a:srgbClr val="000000"/>
                          </a:solidFill>
                          <a:effectLst/>
                          <a:latin typeface="Aptos" panose="020B0004020202020204" pitchFamily="34" charset="0"/>
                        </a:rPr>
                        <a:t>MB/SK</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a:solidFill>
                            <a:srgbClr val="000000"/>
                          </a:solidFill>
                          <a:effectLst/>
                          <a:latin typeface="Aptos" panose="020B0004020202020204" pitchFamily="34" charset="0"/>
                        </a:rPr>
                        <a:t>6%</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691052"/>
                  </a:ext>
                </a:extLst>
              </a:tr>
              <a:tr h="248658">
                <a:tc>
                  <a:txBody>
                    <a:bodyPr/>
                    <a:lstStyle/>
                    <a:p>
                      <a:pPr algn="l" fontAlgn="b"/>
                      <a:r>
                        <a:rPr lang="fr-CA" sz="1100" b="0" i="0" u="none" strike="noStrike" dirty="0">
                          <a:solidFill>
                            <a:srgbClr val="000000"/>
                          </a:solidFill>
                          <a:effectLst/>
                          <a:latin typeface="Aptos" panose="020B0004020202020204" pitchFamily="34" charset="0"/>
                        </a:rPr>
                        <a:t>AB</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11%</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701295"/>
                  </a:ext>
                </a:extLst>
              </a:tr>
              <a:tr h="248658">
                <a:tc>
                  <a:txBody>
                    <a:bodyPr/>
                    <a:lstStyle/>
                    <a:p>
                      <a:pPr algn="l" fontAlgn="b"/>
                      <a:r>
                        <a:rPr lang="fr-CA" sz="1100" b="0" i="0" u="none" strike="noStrike" dirty="0">
                          <a:solidFill>
                            <a:srgbClr val="000000"/>
                          </a:solidFill>
                          <a:effectLst/>
                          <a:latin typeface="Aptos" panose="020B0004020202020204" pitchFamily="34" charset="0"/>
                        </a:rPr>
                        <a:t>BC</a:t>
                      </a:r>
                    </a:p>
                  </a:txBody>
                  <a:tcPr marL="9525" marR="9525" marT="9525" marB="0" anchor="ctr">
                    <a:lnT w="6350" cap="flat" cmpd="sng" algn="ctr">
                      <a:solidFill>
                        <a:schemeClr val="tx1"/>
                      </a:solidFill>
                      <a:prstDash val="solid"/>
                      <a:round/>
                      <a:headEnd type="none" w="med" len="med"/>
                      <a:tailEnd type="none" w="med" len="med"/>
                    </a:lnT>
                  </a:tcPr>
                </a:tc>
                <a:tc>
                  <a:txBody>
                    <a:bodyPr/>
                    <a:lstStyle/>
                    <a:p>
                      <a:pPr algn="ctr" fontAlgn="b"/>
                      <a:r>
                        <a:rPr lang="fr-CA" sz="1100" b="1" i="0" u="none" strike="noStrike" dirty="0">
                          <a:solidFill>
                            <a:srgbClr val="000000"/>
                          </a:solidFill>
                          <a:effectLst/>
                          <a:latin typeface="Aptos" panose="020B0004020202020204" pitchFamily="34" charset="0"/>
                        </a:rPr>
                        <a:t>14%</a:t>
                      </a:r>
                    </a:p>
                  </a:txBody>
                  <a:tcPr marL="9525" marR="9525" marT="9525" marB="0" anchor="ct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75283469"/>
                  </a:ext>
                </a:extLst>
              </a:tr>
            </a:tbl>
          </a:graphicData>
        </a:graphic>
      </p:graphicFrame>
      <p:graphicFrame>
        <p:nvGraphicFramePr>
          <p:cNvPr id="48" name="Table 47">
            <a:extLst>
              <a:ext uri="{FF2B5EF4-FFF2-40B4-BE49-F238E27FC236}">
                <a16:creationId xmlns:a16="http://schemas.microsoft.com/office/drawing/2014/main" id="{0DB00C7A-4A51-4144-F7AA-5C32C9C0374F}"/>
              </a:ext>
            </a:extLst>
          </p:cNvPr>
          <p:cNvGraphicFramePr>
            <a:graphicFrameLocks noGrp="1"/>
          </p:cNvGraphicFramePr>
          <p:nvPr/>
        </p:nvGraphicFramePr>
        <p:xfrm>
          <a:off x="3935760" y="4569485"/>
          <a:ext cx="2765560" cy="1491948"/>
        </p:xfrm>
        <a:graphic>
          <a:graphicData uri="http://schemas.openxmlformats.org/drawingml/2006/table">
            <a:tbl>
              <a:tblPr firstRow="1" bandRow="1">
                <a:tableStyleId>{2D5ABB26-0587-4C30-8999-92F81FD0307C}</a:tableStyleId>
              </a:tblPr>
              <a:tblGrid>
                <a:gridCol w="1514859">
                  <a:extLst>
                    <a:ext uri="{9D8B030D-6E8A-4147-A177-3AD203B41FA5}">
                      <a16:colId xmlns:a16="http://schemas.microsoft.com/office/drawing/2014/main" val="3651777627"/>
                    </a:ext>
                  </a:extLst>
                </a:gridCol>
                <a:gridCol w="1250701">
                  <a:extLst>
                    <a:ext uri="{9D8B030D-6E8A-4147-A177-3AD203B41FA5}">
                      <a16:colId xmlns:a16="http://schemas.microsoft.com/office/drawing/2014/main" val="3229007483"/>
                    </a:ext>
                  </a:extLst>
                </a:gridCol>
              </a:tblGrid>
              <a:tr h="372987">
                <a:tc>
                  <a:txBody>
                    <a:bodyPr/>
                    <a:lstStyle/>
                    <a:p>
                      <a:pPr algn="l" fontAlgn="b"/>
                      <a:r>
                        <a:rPr lang="fr-CA" sz="1100" b="0" i="0" u="none" strike="noStrike" dirty="0">
                          <a:solidFill>
                            <a:srgbClr val="000000"/>
                          </a:solidFill>
                          <a:effectLst/>
                          <a:latin typeface="Aptos" panose="020B0004020202020204" pitchFamily="34" charset="0"/>
                        </a:rPr>
                        <a:t>Travailleur</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57%</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380538"/>
                  </a:ext>
                </a:extLst>
              </a:tr>
              <a:tr h="372987">
                <a:tc>
                  <a:txBody>
                    <a:bodyPr/>
                    <a:lstStyle/>
                    <a:p>
                      <a:pPr algn="l" fontAlgn="b"/>
                      <a:r>
                        <a:rPr lang="fr-CA" sz="1100" b="0" i="0" u="none" strike="noStrike" dirty="0">
                          <a:solidFill>
                            <a:srgbClr val="000000"/>
                          </a:solidFill>
                          <a:effectLst/>
                          <a:latin typeface="Aptos" panose="020B0004020202020204" pitchFamily="34" charset="0"/>
                        </a:rPr>
                        <a:t>Étudiant</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a:solidFill>
                            <a:srgbClr val="000000"/>
                          </a:solidFill>
                          <a:effectLst/>
                          <a:latin typeface="Aptos" panose="020B0004020202020204" pitchFamily="34" charset="0"/>
                        </a:rPr>
                        <a:t>6%</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873495"/>
                  </a:ext>
                </a:extLst>
              </a:tr>
              <a:tr h="372987">
                <a:tc>
                  <a:txBody>
                    <a:bodyPr/>
                    <a:lstStyle/>
                    <a:p>
                      <a:pPr algn="l" fontAlgn="b"/>
                      <a:r>
                        <a:rPr lang="fr-CA" sz="1100" b="0" i="0" u="none" strike="noStrike" dirty="0">
                          <a:solidFill>
                            <a:srgbClr val="000000"/>
                          </a:solidFill>
                          <a:effectLst/>
                          <a:latin typeface="Aptos" panose="020B0004020202020204" pitchFamily="34" charset="0"/>
                        </a:rPr>
                        <a:t>Retraité</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28%</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60302"/>
                  </a:ext>
                </a:extLst>
              </a:tr>
              <a:tr h="372987">
                <a:tc>
                  <a:txBody>
                    <a:bodyPr/>
                    <a:lstStyle/>
                    <a:p>
                      <a:pPr algn="l" fontAlgn="b"/>
                      <a:r>
                        <a:rPr lang="fr-CA" sz="1100" b="0" i="0" u="none" strike="noStrike" dirty="0">
                          <a:solidFill>
                            <a:srgbClr val="000000"/>
                          </a:solidFill>
                          <a:effectLst/>
                          <a:latin typeface="Aptos" panose="020B0004020202020204" pitchFamily="34" charset="0"/>
                        </a:rPr>
                        <a:t>Autre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8%</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691052"/>
                  </a:ext>
                </a:extLst>
              </a:tr>
            </a:tbl>
          </a:graphicData>
        </a:graphic>
      </p:graphicFrame>
      <p:graphicFrame>
        <p:nvGraphicFramePr>
          <p:cNvPr id="10" name="Graphique 14">
            <a:extLst>
              <a:ext uri="{FF2B5EF4-FFF2-40B4-BE49-F238E27FC236}">
                <a16:creationId xmlns:a16="http://schemas.microsoft.com/office/drawing/2014/main" id="{3C1EC43A-4E29-6533-D764-03B07DC5D394}"/>
              </a:ext>
            </a:extLst>
          </p:cNvPr>
          <p:cNvGraphicFramePr>
            <a:graphicFrameLocks/>
          </p:cNvGraphicFramePr>
          <p:nvPr/>
        </p:nvGraphicFramePr>
        <p:xfrm>
          <a:off x="387898" y="918334"/>
          <a:ext cx="3275926" cy="3089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aphique 14">
            <a:extLst>
              <a:ext uri="{FF2B5EF4-FFF2-40B4-BE49-F238E27FC236}">
                <a16:creationId xmlns:a16="http://schemas.microsoft.com/office/drawing/2014/main" id="{8DECF035-A1B3-65D8-56BB-206F679E431F}"/>
              </a:ext>
            </a:extLst>
          </p:cNvPr>
          <p:cNvGraphicFramePr>
            <a:graphicFrameLocks/>
          </p:cNvGraphicFramePr>
          <p:nvPr/>
        </p:nvGraphicFramePr>
        <p:xfrm>
          <a:off x="7729260" y="1195333"/>
          <a:ext cx="3275926" cy="3089558"/>
        </p:xfrm>
        <a:graphic>
          <a:graphicData uri="http://schemas.openxmlformats.org/drawingml/2006/chart">
            <c:chart xmlns:c="http://schemas.openxmlformats.org/drawingml/2006/chart" xmlns:r="http://schemas.openxmlformats.org/officeDocument/2006/relationships" r:id="rId5"/>
          </a:graphicData>
        </a:graphic>
      </p:graphicFrame>
      <p:cxnSp>
        <p:nvCxnSpPr>
          <p:cNvPr id="2" name="Straight Connector 28">
            <a:extLst>
              <a:ext uri="{FF2B5EF4-FFF2-40B4-BE49-F238E27FC236}">
                <a16:creationId xmlns:a16="http://schemas.microsoft.com/office/drawing/2014/main" id="{379201C7-73EA-31BD-D686-D6ABD0886115}"/>
              </a:ext>
            </a:extLst>
          </p:cNvPr>
          <p:cNvCxnSpPr>
            <a:cxnSpLocks/>
          </p:cNvCxnSpPr>
          <p:nvPr/>
        </p:nvCxnSpPr>
        <p:spPr>
          <a:xfrm>
            <a:off x="7889220" y="4091785"/>
            <a:ext cx="2771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12">
            <a:extLst>
              <a:ext uri="{FF2B5EF4-FFF2-40B4-BE49-F238E27FC236}">
                <a16:creationId xmlns:a16="http://schemas.microsoft.com/office/drawing/2014/main" id="{BCD22F58-A7B9-F2A6-178E-C55B77B54A14}"/>
              </a:ext>
            </a:extLst>
          </p:cNvPr>
          <p:cNvSpPr txBox="1">
            <a:spLocks/>
          </p:cNvSpPr>
          <p:nvPr/>
        </p:nvSpPr>
        <p:spPr>
          <a:xfrm>
            <a:off x="7264223" y="1582805"/>
            <a:ext cx="3127306" cy="307777"/>
          </a:xfrm>
          <a:prstGeom prst="rect">
            <a:avLst/>
          </a:prstGeom>
          <a:noFill/>
        </p:spPr>
        <p:txBody>
          <a:bodyPr wrap="square" rtlCol="0">
            <a:spAutoFit/>
          </a:bodyPr>
          <a:lstStyle/>
          <a:p>
            <a:pPr defTabSz="685800">
              <a:defRPr/>
            </a:pPr>
            <a:r>
              <a:rPr kumimoji="0" lang="fr-CA" sz="1400" b="1" i="0" u="none" strike="noStrike" kern="0" cap="none" spc="0" normalizeH="0" baseline="0" noProof="0" dirty="0">
                <a:ln>
                  <a:noFill/>
                </a:ln>
                <a:effectLst/>
                <a:uLnTx/>
                <a:uFillTx/>
                <a:latin typeface="Aptos" panose="020B0004020202020204" pitchFamily="34" charset="0"/>
              </a:rPr>
              <a:t>Présence d’enfants dans le ménage</a:t>
            </a:r>
          </a:p>
        </p:txBody>
      </p:sp>
      <p:sp>
        <p:nvSpPr>
          <p:cNvPr id="8" name="ZoneTexte 27">
            <a:extLst>
              <a:ext uri="{FF2B5EF4-FFF2-40B4-BE49-F238E27FC236}">
                <a16:creationId xmlns:a16="http://schemas.microsoft.com/office/drawing/2014/main" id="{12B7BEE1-BA8F-96EE-D34A-7047BDFF95A1}"/>
              </a:ext>
            </a:extLst>
          </p:cNvPr>
          <p:cNvSpPr txBox="1"/>
          <p:nvPr/>
        </p:nvSpPr>
        <p:spPr>
          <a:xfrm>
            <a:off x="9799305" y="2243092"/>
            <a:ext cx="860759" cy="276999"/>
          </a:xfrm>
          <a:prstGeom prst="rect">
            <a:avLst/>
          </a:prstGeom>
          <a:noFill/>
        </p:spPr>
        <p:txBody>
          <a:bodyPr wrap="square">
            <a:spAutoFit/>
          </a:bodyPr>
          <a:lstStyle/>
          <a:p>
            <a:pPr algn="ctr"/>
            <a:r>
              <a:rPr lang="fr-CA" sz="1200" dirty="0">
                <a:latin typeface="Aptos SemiBold" panose="020B0004020202020204" pitchFamily="34" charset="0"/>
                <a:cs typeface="Calibri" panose="020F0502020204030204" pitchFamily="34" charset="0"/>
              </a:rPr>
              <a:t>Oui</a:t>
            </a:r>
            <a:endParaRPr lang="fr-CA" sz="1200" dirty="0">
              <a:latin typeface="Aptos" panose="020B0004020202020204" pitchFamily="34" charset="0"/>
              <a:cs typeface="Calibri" panose="020F0502020204030204" pitchFamily="34" charset="0"/>
            </a:endParaRPr>
          </a:p>
        </p:txBody>
      </p:sp>
      <p:sp>
        <p:nvSpPr>
          <p:cNvPr id="9" name="ZoneTexte 27">
            <a:extLst>
              <a:ext uri="{FF2B5EF4-FFF2-40B4-BE49-F238E27FC236}">
                <a16:creationId xmlns:a16="http://schemas.microsoft.com/office/drawing/2014/main" id="{B112D196-74F2-2D28-A6BF-D242862D2EFE}"/>
              </a:ext>
            </a:extLst>
          </p:cNvPr>
          <p:cNvSpPr txBox="1"/>
          <p:nvPr/>
        </p:nvSpPr>
        <p:spPr>
          <a:xfrm>
            <a:off x="7898647" y="3254947"/>
            <a:ext cx="860759" cy="276999"/>
          </a:xfrm>
          <a:prstGeom prst="rect">
            <a:avLst/>
          </a:prstGeom>
          <a:noFill/>
        </p:spPr>
        <p:txBody>
          <a:bodyPr wrap="square">
            <a:spAutoFit/>
          </a:bodyPr>
          <a:lstStyle/>
          <a:p>
            <a:pPr algn="ctr"/>
            <a:r>
              <a:rPr lang="fr-CA" sz="1200" dirty="0">
                <a:latin typeface="Aptos SemiBold" panose="020B0004020202020204" pitchFamily="34" charset="0"/>
                <a:cs typeface="Calibri" panose="020F0502020204030204" pitchFamily="34" charset="0"/>
              </a:rPr>
              <a:t>Non</a:t>
            </a:r>
            <a:endParaRPr lang="fr-CA" sz="1200" dirty="0">
              <a:latin typeface="Aptos" panose="020B0004020202020204" pitchFamily="34" charset="0"/>
              <a:cs typeface="Calibri" panose="020F0502020204030204" pitchFamily="34" charset="0"/>
            </a:endParaRPr>
          </a:p>
        </p:txBody>
      </p:sp>
      <p:sp>
        <p:nvSpPr>
          <p:cNvPr id="12" name="ZoneTexte 11">
            <a:extLst>
              <a:ext uri="{FF2B5EF4-FFF2-40B4-BE49-F238E27FC236}">
                <a16:creationId xmlns:a16="http://schemas.microsoft.com/office/drawing/2014/main" id="{BDE27040-5C7C-F22F-3E6F-B14320EE3191}"/>
              </a:ext>
            </a:extLst>
          </p:cNvPr>
          <p:cNvSpPr txBox="1"/>
          <p:nvPr>
            <p:custDataLst>
              <p:tags r:id="rId1"/>
            </p:custDataLst>
          </p:nvPr>
        </p:nvSpPr>
        <p:spPr>
          <a:xfrm>
            <a:off x="334963" y="6561138"/>
            <a:ext cx="7669212" cy="296862"/>
          </a:xfrm>
          <a:prstGeom prst="rect">
            <a:avLst/>
          </a:prstGeom>
        </p:spPr>
        <p:txBody>
          <a:bodyPr vert="horz" wrap="square" lIns="0" tIns="45720" rIns="91440" bIns="45720" rtlCol="0" anchor="ctr">
            <a:noAutofit/>
          </a:bodyPr>
          <a:lstStyle/>
          <a:p>
            <a:pPr marL="0" marR="0" lvl="0" indent="0" algn="l" rtl="0" eaLnBrk="1" fontAlgn="auto" latinLnBrk="0" hangingPunct="1">
              <a:lnSpc>
                <a:spcPct val="100000"/>
              </a:lnSpc>
              <a:spcBef>
                <a:spcPts val="0"/>
              </a:spcBef>
              <a:spcAft>
                <a:spcPts val="0"/>
              </a:spcAft>
              <a:buClrTx/>
              <a:buSzTx/>
              <a:buFontTx/>
              <a:buNone/>
            </a:pPr>
            <a:r>
              <a:rPr lang="fr-CA" sz="900" dirty="0">
                <a:solidFill>
                  <a:schemeClr val="bg1">
                    <a:lumMod val="65000"/>
                  </a:schemeClr>
                </a:solidFill>
                <a:latin typeface="Aptos" panose="020B0004020202020204" pitchFamily="34" charset="0"/>
              </a:rPr>
              <a:t>Note : Pour chacune des catégories de profil, le complément à 100% correspond aux mentions « Ne sait pas » et « Refus ».</a:t>
            </a:r>
          </a:p>
        </p:txBody>
      </p:sp>
      <p:pic>
        <p:nvPicPr>
          <p:cNvPr id="13" name="Image 12" descr="Une image contenant texte, Police, symbole, Graphique&#10;&#10;Description générée automatiquement">
            <a:extLst>
              <a:ext uri="{FF2B5EF4-FFF2-40B4-BE49-F238E27FC236}">
                <a16:creationId xmlns:a16="http://schemas.microsoft.com/office/drawing/2014/main" id="{A5472CFA-89DF-2496-31D6-FB07E680FF0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Tree>
    <p:extLst>
      <p:ext uri="{BB962C8B-B14F-4D97-AF65-F5344CB8AC3E}">
        <p14:creationId xmlns:p14="http://schemas.microsoft.com/office/powerpoint/2010/main" val="2314698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91F9-A45A-803F-7BF7-926006A5516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90FB4B-25DB-0EB1-7FFE-E89315CFCBFB}"/>
              </a:ext>
            </a:extLst>
          </p:cNvPr>
          <p:cNvSpPr>
            <a:spLocks noGrp="1"/>
          </p:cNvSpPr>
          <p:nvPr>
            <p:ph type="sldNum" sz="quarter" idx="12"/>
          </p:nvPr>
        </p:nvSpPr>
        <p:spPr/>
        <p:txBody>
          <a:bodyPr/>
          <a:lstStyle/>
          <a:p>
            <a:fld id="{FE142C23-2E17-9648-8B0C-A5E87F69F9CE}" type="slidenum">
              <a:rPr lang="en-US" smtClean="0"/>
              <a:t>26</a:t>
            </a:fld>
            <a:endParaRPr lang="en-US"/>
          </a:p>
        </p:txBody>
      </p:sp>
      <p:sp>
        <p:nvSpPr>
          <p:cNvPr id="4" name="Text Placeholder 3">
            <a:extLst>
              <a:ext uri="{FF2B5EF4-FFF2-40B4-BE49-F238E27FC236}">
                <a16:creationId xmlns:a16="http://schemas.microsoft.com/office/drawing/2014/main" id="{DB724FD7-8A87-8888-7D45-4975261C742D}"/>
              </a:ext>
            </a:extLst>
          </p:cNvPr>
          <p:cNvSpPr>
            <a:spLocks noGrp="1"/>
          </p:cNvSpPr>
          <p:nvPr>
            <p:ph type="body" sz="quarter" idx="13"/>
          </p:nvPr>
        </p:nvSpPr>
        <p:spPr/>
        <p:txBody>
          <a:bodyPr/>
          <a:lstStyle/>
          <a:p>
            <a:r>
              <a:rPr lang="en-US" dirty="0"/>
              <a:t>Tous les </a:t>
            </a:r>
            <a:r>
              <a:rPr lang="en-US" dirty="0" err="1"/>
              <a:t>répondants</a:t>
            </a:r>
            <a:r>
              <a:rPr lang="en-US" dirty="0"/>
              <a:t> (Base n=3 001)</a:t>
            </a:r>
          </a:p>
        </p:txBody>
      </p:sp>
      <p:sp>
        <p:nvSpPr>
          <p:cNvPr id="5" name="Text Placeholder 4">
            <a:extLst>
              <a:ext uri="{FF2B5EF4-FFF2-40B4-BE49-F238E27FC236}">
                <a16:creationId xmlns:a16="http://schemas.microsoft.com/office/drawing/2014/main" id="{DD5C7A3B-5D82-CB6F-9355-6068C4C8BABA}"/>
              </a:ext>
            </a:extLst>
          </p:cNvPr>
          <p:cNvSpPr>
            <a:spLocks noGrp="1"/>
          </p:cNvSpPr>
          <p:nvPr>
            <p:ph type="body" sz="quarter" idx="14"/>
          </p:nvPr>
        </p:nvSpPr>
        <p:spPr/>
        <p:txBody>
          <a:bodyPr>
            <a:normAutofit lnSpcReduction="10000"/>
          </a:bodyPr>
          <a:lstStyle/>
          <a:p>
            <a:r>
              <a:rPr lang="en-US" dirty="0" err="1"/>
              <a:t>Profil</a:t>
            </a:r>
            <a:r>
              <a:rPr lang="en-US" dirty="0"/>
              <a:t> </a:t>
            </a:r>
            <a:r>
              <a:rPr lang="en-US" dirty="0" err="1"/>
              <a:t>pondéré</a:t>
            </a:r>
            <a:r>
              <a:rPr lang="en-US" dirty="0"/>
              <a:t> des </a:t>
            </a:r>
            <a:r>
              <a:rPr lang="en-US" dirty="0" err="1"/>
              <a:t>répondant·e·s</a:t>
            </a:r>
            <a:r>
              <a:rPr lang="en-US" dirty="0"/>
              <a:t> (2/2) </a:t>
            </a:r>
          </a:p>
        </p:txBody>
      </p:sp>
      <p:sp>
        <p:nvSpPr>
          <p:cNvPr id="11" name="Rectangle : coins arrondis 13">
            <a:extLst>
              <a:ext uri="{FF2B5EF4-FFF2-40B4-BE49-F238E27FC236}">
                <a16:creationId xmlns:a16="http://schemas.microsoft.com/office/drawing/2014/main" id="{B91CFBD0-29C0-2C84-20CC-84A5C87F7F79}"/>
              </a:ext>
            </a:extLst>
          </p:cNvPr>
          <p:cNvSpPr/>
          <p:nvPr/>
        </p:nvSpPr>
        <p:spPr>
          <a:xfrm>
            <a:off x="407368" y="1502366"/>
            <a:ext cx="3220461" cy="2393117"/>
          </a:xfrm>
          <a:prstGeom prst="roundRect">
            <a:avLst>
              <a:gd name="adj" fmla="val 3986"/>
            </a:avLst>
          </a:prstGeom>
          <a:solidFill>
            <a:srgbClr val="F2F2F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2">
            <a:extLst>
              <a:ext uri="{FF2B5EF4-FFF2-40B4-BE49-F238E27FC236}">
                <a16:creationId xmlns:a16="http://schemas.microsoft.com/office/drawing/2014/main" id="{06AA3917-2641-57E6-AF16-01C417011083}"/>
              </a:ext>
            </a:extLst>
          </p:cNvPr>
          <p:cNvSpPr txBox="1">
            <a:spLocks/>
          </p:cNvSpPr>
          <p:nvPr/>
        </p:nvSpPr>
        <p:spPr>
          <a:xfrm>
            <a:off x="476428" y="1553964"/>
            <a:ext cx="1116702" cy="307777"/>
          </a:xfrm>
          <a:prstGeom prst="rect">
            <a:avLst/>
          </a:prstGeom>
          <a:noFill/>
        </p:spPr>
        <p:txBody>
          <a:bodyPr wrap="square" rtlCol="0">
            <a:spAutoFit/>
          </a:bodyPr>
          <a:lstStyle/>
          <a:p>
            <a:pPr defTabSz="685800">
              <a:defRPr/>
            </a:pPr>
            <a:r>
              <a:rPr kumimoji="0" lang="fr-CA" sz="1400" b="1" i="0" u="none" strike="noStrike" kern="0" cap="none" spc="0" normalizeH="0" baseline="0" noProof="0" dirty="0">
                <a:ln>
                  <a:noFill/>
                </a:ln>
                <a:effectLst/>
                <a:uLnTx/>
                <a:uFillTx/>
                <a:latin typeface="Aptos" panose="020B0004020202020204" pitchFamily="34" charset="0"/>
              </a:rPr>
              <a:t>Éducation</a:t>
            </a:r>
          </a:p>
        </p:txBody>
      </p:sp>
      <p:sp>
        <p:nvSpPr>
          <p:cNvPr id="34" name="Rounded Rectangle 33">
            <a:extLst>
              <a:ext uri="{FF2B5EF4-FFF2-40B4-BE49-F238E27FC236}">
                <a16:creationId xmlns:a16="http://schemas.microsoft.com/office/drawing/2014/main" id="{65FA5843-1D61-133B-C088-240C9C25EF24}"/>
              </a:ext>
            </a:extLst>
          </p:cNvPr>
          <p:cNvSpPr/>
          <p:nvPr/>
        </p:nvSpPr>
        <p:spPr>
          <a:xfrm>
            <a:off x="407368" y="4005064"/>
            <a:ext cx="3225802" cy="2389239"/>
          </a:xfrm>
          <a:prstGeom prst="roundRect">
            <a:avLst>
              <a:gd name="adj" fmla="val 318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5" name="TextBox 12">
            <a:extLst>
              <a:ext uri="{FF2B5EF4-FFF2-40B4-BE49-F238E27FC236}">
                <a16:creationId xmlns:a16="http://schemas.microsoft.com/office/drawing/2014/main" id="{EE495E13-B511-3D7D-419F-8E909CFA0EF2}"/>
              </a:ext>
            </a:extLst>
          </p:cNvPr>
          <p:cNvSpPr txBox="1">
            <a:spLocks/>
          </p:cNvSpPr>
          <p:nvPr/>
        </p:nvSpPr>
        <p:spPr>
          <a:xfrm>
            <a:off x="505864" y="4114328"/>
            <a:ext cx="1697840" cy="307777"/>
          </a:xfrm>
          <a:prstGeom prst="rect">
            <a:avLst/>
          </a:prstGeom>
          <a:noFill/>
        </p:spPr>
        <p:txBody>
          <a:bodyPr wrap="square" rtlCol="0">
            <a:spAutoFit/>
          </a:bodyPr>
          <a:lstStyle/>
          <a:p>
            <a:pPr defTabSz="685800">
              <a:defRPr/>
            </a:pPr>
            <a:r>
              <a:rPr kumimoji="0" lang="fr-CA" sz="1400" b="1" i="0" u="none" strike="noStrike" kern="0" cap="none" spc="0" normalizeH="0" baseline="0" noProof="0" dirty="0">
                <a:ln>
                  <a:noFill/>
                </a:ln>
                <a:effectLst/>
                <a:uLnTx/>
                <a:uFillTx/>
                <a:latin typeface="Aptos" panose="020B0004020202020204" pitchFamily="34" charset="0"/>
              </a:rPr>
              <a:t>Revenu familial</a:t>
            </a:r>
          </a:p>
        </p:txBody>
      </p:sp>
      <p:graphicFrame>
        <p:nvGraphicFramePr>
          <p:cNvPr id="36" name="Table 35">
            <a:extLst>
              <a:ext uri="{FF2B5EF4-FFF2-40B4-BE49-F238E27FC236}">
                <a16:creationId xmlns:a16="http://schemas.microsoft.com/office/drawing/2014/main" id="{FE046DF0-966D-A881-4961-BD513179E3E8}"/>
              </a:ext>
            </a:extLst>
          </p:cNvPr>
          <p:cNvGraphicFramePr>
            <a:graphicFrameLocks noGrp="1"/>
          </p:cNvGraphicFramePr>
          <p:nvPr/>
        </p:nvGraphicFramePr>
        <p:xfrm>
          <a:off x="573157" y="4473153"/>
          <a:ext cx="2765560" cy="1715268"/>
        </p:xfrm>
        <a:graphic>
          <a:graphicData uri="http://schemas.openxmlformats.org/drawingml/2006/table">
            <a:tbl>
              <a:tblPr firstRow="1" bandRow="1">
                <a:tableStyleId>{2D5ABB26-0587-4C30-8999-92F81FD0307C}</a:tableStyleId>
              </a:tblPr>
              <a:tblGrid>
                <a:gridCol w="1514859">
                  <a:extLst>
                    <a:ext uri="{9D8B030D-6E8A-4147-A177-3AD203B41FA5}">
                      <a16:colId xmlns:a16="http://schemas.microsoft.com/office/drawing/2014/main" val="3651777627"/>
                    </a:ext>
                  </a:extLst>
                </a:gridCol>
                <a:gridCol w="1250701">
                  <a:extLst>
                    <a:ext uri="{9D8B030D-6E8A-4147-A177-3AD203B41FA5}">
                      <a16:colId xmlns:a16="http://schemas.microsoft.com/office/drawing/2014/main" val="3229007483"/>
                    </a:ext>
                  </a:extLst>
                </a:gridCol>
              </a:tblGrid>
              <a:tr h="285878">
                <a:tc>
                  <a:txBody>
                    <a:bodyPr/>
                    <a:lstStyle/>
                    <a:p>
                      <a:pPr algn="l" fontAlgn="b"/>
                      <a:r>
                        <a:rPr lang="fr-CA" sz="1100" b="1" i="0" u="none" strike="noStrike" dirty="0">
                          <a:solidFill>
                            <a:srgbClr val="000000"/>
                          </a:solidFill>
                          <a:effectLst/>
                          <a:latin typeface="Aptos" panose="020B0004020202020204" pitchFamily="34" charset="0"/>
                        </a:rPr>
                        <a:t>Moins de 40k$</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0" i="0" u="none" strike="noStrike">
                          <a:solidFill>
                            <a:srgbClr val="000000"/>
                          </a:solidFill>
                          <a:effectLst/>
                          <a:latin typeface="Aptos" panose="020B0004020202020204" pitchFamily="34" charset="0"/>
                        </a:rPr>
                        <a:t>20%</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380538"/>
                  </a:ext>
                </a:extLst>
              </a:tr>
              <a:tr h="285878">
                <a:tc>
                  <a:txBody>
                    <a:bodyPr/>
                    <a:lstStyle/>
                    <a:p>
                      <a:pPr algn="l" fontAlgn="b"/>
                      <a:r>
                        <a:rPr lang="fr-CA" sz="1100" b="1" i="0" u="none" strike="noStrike">
                          <a:solidFill>
                            <a:srgbClr val="000000"/>
                          </a:solidFill>
                          <a:effectLst/>
                          <a:latin typeface="Aptos" panose="020B0004020202020204" pitchFamily="34" charset="0"/>
                        </a:rPr>
                        <a:t>40k$-60k$</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0" i="0" u="none" strike="noStrike">
                          <a:solidFill>
                            <a:srgbClr val="000000"/>
                          </a:solidFill>
                          <a:effectLst/>
                          <a:latin typeface="Aptos" panose="020B0004020202020204" pitchFamily="34" charset="0"/>
                        </a:rPr>
                        <a:t>14%</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873495"/>
                  </a:ext>
                </a:extLst>
              </a:tr>
              <a:tr h="285878">
                <a:tc>
                  <a:txBody>
                    <a:bodyPr/>
                    <a:lstStyle/>
                    <a:p>
                      <a:pPr algn="l" fontAlgn="b"/>
                      <a:r>
                        <a:rPr lang="fr-CA" sz="1100" b="1" i="0" u="none" strike="noStrike" dirty="0">
                          <a:solidFill>
                            <a:srgbClr val="000000"/>
                          </a:solidFill>
                          <a:effectLst/>
                          <a:latin typeface="Aptos" panose="020B0004020202020204" pitchFamily="34" charset="0"/>
                        </a:rPr>
                        <a:t>60k$-80k$</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0" i="0" u="none" strike="noStrike">
                          <a:solidFill>
                            <a:srgbClr val="000000"/>
                          </a:solidFill>
                          <a:effectLst/>
                          <a:latin typeface="Aptos" panose="020B0004020202020204" pitchFamily="34" charset="0"/>
                        </a:rPr>
                        <a:t>15%</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60302"/>
                  </a:ext>
                </a:extLst>
              </a:tr>
              <a:tr h="285878">
                <a:tc>
                  <a:txBody>
                    <a:bodyPr/>
                    <a:lstStyle/>
                    <a:p>
                      <a:pPr algn="l" fontAlgn="b"/>
                      <a:r>
                        <a:rPr lang="fr-CA" sz="1100" b="1" i="0" u="none" strike="noStrike">
                          <a:solidFill>
                            <a:srgbClr val="000000"/>
                          </a:solidFill>
                          <a:effectLst/>
                          <a:latin typeface="Aptos" panose="020B0004020202020204" pitchFamily="34" charset="0"/>
                        </a:rPr>
                        <a:t>80k$-100k$</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0" i="0" u="none" strike="noStrike">
                          <a:solidFill>
                            <a:srgbClr val="000000"/>
                          </a:solidFill>
                          <a:effectLst/>
                          <a:latin typeface="Aptos" panose="020B0004020202020204" pitchFamily="34" charset="0"/>
                        </a:rPr>
                        <a:t>12%</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691052"/>
                  </a:ext>
                </a:extLst>
              </a:tr>
              <a:tr h="285878">
                <a:tc>
                  <a:txBody>
                    <a:bodyPr/>
                    <a:lstStyle/>
                    <a:p>
                      <a:pPr algn="l" fontAlgn="b"/>
                      <a:r>
                        <a:rPr lang="fr-CA" sz="1100" b="1" i="0" u="none" strike="noStrike" dirty="0">
                          <a:solidFill>
                            <a:srgbClr val="000000"/>
                          </a:solidFill>
                          <a:effectLst/>
                          <a:latin typeface="Aptos" panose="020B0004020202020204" pitchFamily="34" charset="0"/>
                        </a:rPr>
                        <a:t>100k$-150k$</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0" i="0" u="none" strike="noStrike">
                          <a:solidFill>
                            <a:srgbClr val="000000"/>
                          </a:solidFill>
                          <a:effectLst/>
                          <a:latin typeface="Aptos" panose="020B0004020202020204" pitchFamily="34" charset="0"/>
                        </a:rPr>
                        <a:t>17%</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3701295"/>
                  </a:ext>
                </a:extLst>
              </a:tr>
              <a:tr h="285878">
                <a:tc>
                  <a:txBody>
                    <a:bodyPr/>
                    <a:lstStyle/>
                    <a:p>
                      <a:pPr algn="l" fontAlgn="b"/>
                      <a:r>
                        <a:rPr lang="fr-CA" sz="1100" b="1" i="0" u="none" strike="noStrike" dirty="0">
                          <a:solidFill>
                            <a:srgbClr val="000000"/>
                          </a:solidFill>
                          <a:effectLst/>
                          <a:latin typeface="Aptos" panose="020B0004020202020204" pitchFamily="34" charset="0"/>
                        </a:rPr>
                        <a:t>150k$+</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0" i="0" u="none" strike="noStrike" dirty="0">
                          <a:solidFill>
                            <a:srgbClr val="000000"/>
                          </a:solidFill>
                          <a:effectLst/>
                          <a:latin typeface="Aptos" panose="020B0004020202020204" pitchFamily="34" charset="0"/>
                        </a:rPr>
                        <a:t>11%</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969732"/>
                  </a:ext>
                </a:extLst>
              </a:tr>
            </a:tbl>
          </a:graphicData>
        </a:graphic>
      </p:graphicFrame>
      <p:sp>
        <p:nvSpPr>
          <p:cNvPr id="37" name="Rounded Rectangle 36">
            <a:extLst>
              <a:ext uri="{FF2B5EF4-FFF2-40B4-BE49-F238E27FC236}">
                <a16:creationId xmlns:a16="http://schemas.microsoft.com/office/drawing/2014/main" id="{C8778840-888F-C6C8-32B9-1F057B20968F}"/>
              </a:ext>
            </a:extLst>
          </p:cNvPr>
          <p:cNvSpPr/>
          <p:nvPr/>
        </p:nvSpPr>
        <p:spPr>
          <a:xfrm>
            <a:off x="3717098" y="1487900"/>
            <a:ext cx="3225802" cy="4906404"/>
          </a:xfrm>
          <a:prstGeom prst="roundRect">
            <a:avLst>
              <a:gd name="adj" fmla="val 3183"/>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TextBox 12">
            <a:extLst>
              <a:ext uri="{FF2B5EF4-FFF2-40B4-BE49-F238E27FC236}">
                <a16:creationId xmlns:a16="http://schemas.microsoft.com/office/drawing/2014/main" id="{2BA37AA2-CF16-BA4A-10A3-75DC9925FE14}"/>
              </a:ext>
            </a:extLst>
          </p:cNvPr>
          <p:cNvSpPr txBox="1">
            <a:spLocks/>
          </p:cNvSpPr>
          <p:nvPr/>
        </p:nvSpPr>
        <p:spPr>
          <a:xfrm>
            <a:off x="3810253" y="1551165"/>
            <a:ext cx="1180196" cy="307777"/>
          </a:xfrm>
          <a:prstGeom prst="rect">
            <a:avLst/>
          </a:prstGeom>
          <a:noFill/>
        </p:spPr>
        <p:txBody>
          <a:bodyPr wrap="square" rtlCol="0">
            <a:spAutoFit/>
          </a:bodyPr>
          <a:lstStyle/>
          <a:p>
            <a:pPr defTabSz="685800">
              <a:defRPr/>
            </a:pPr>
            <a:r>
              <a:rPr kumimoji="0" lang="fr-CA" sz="1400" b="1" i="0" u="none" strike="noStrike" kern="0" cap="none" spc="0" normalizeH="0" baseline="0" noProof="0" dirty="0">
                <a:ln>
                  <a:noFill/>
                </a:ln>
                <a:effectLst/>
                <a:uLnTx/>
                <a:uFillTx/>
                <a:latin typeface="Aptos" panose="020B0004020202020204" pitchFamily="34" charset="0"/>
              </a:rPr>
              <a:t>Ethnicité </a:t>
            </a:r>
          </a:p>
        </p:txBody>
      </p:sp>
      <p:graphicFrame>
        <p:nvGraphicFramePr>
          <p:cNvPr id="48" name="Table 47">
            <a:extLst>
              <a:ext uri="{FF2B5EF4-FFF2-40B4-BE49-F238E27FC236}">
                <a16:creationId xmlns:a16="http://schemas.microsoft.com/office/drawing/2014/main" id="{0DB00C7A-4A51-4144-F7AA-5C32C9C0374F}"/>
              </a:ext>
            </a:extLst>
          </p:cNvPr>
          <p:cNvGraphicFramePr>
            <a:graphicFrameLocks noGrp="1"/>
          </p:cNvGraphicFramePr>
          <p:nvPr/>
        </p:nvGraphicFramePr>
        <p:xfrm>
          <a:off x="3887975" y="2017611"/>
          <a:ext cx="2765560" cy="4139226"/>
        </p:xfrm>
        <a:graphic>
          <a:graphicData uri="http://schemas.openxmlformats.org/drawingml/2006/table">
            <a:tbl>
              <a:tblPr firstRow="1" bandRow="1">
                <a:tableStyleId>{2D5ABB26-0587-4C30-8999-92F81FD0307C}</a:tableStyleId>
              </a:tblPr>
              <a:tblGrid>
                <a:gridCol w="1514859">
                  <a:extLst>
                    <a:ext uri="{9D8B030D-6E8A-4147-A177-3AD203B41FA5}">
                      <a16:colId xmlns:a16="http://schemas.microsoft.com/office/drawing/2014/main" val="3651777627"/>
                    </a:ext>
                  </a:extLst>
                </a:gridCol>
                <a:gridCol w="1250701">
                  <a:extLst>
                    <a:ext uri="{9D8B030D-6E8A-4147-A177-3AD203B41FA5}">
                      <a16:colId xmlns:a16="http://schemas.microsoft.com/office/drawing/2014/main" val="3229007483"/>
                    </a:ext>
                  </a:extLst>
                </a:gridCol>
              </a:tblGrid>
              <a:tr h="459914">
                <a:tc>
                  <a:txBody>
                    <a:bodyPr/>
                    <a:lstStyle/>
                    <a:p>
                      <a:pPr algn="l" fontAlgn="b"/>
                      <a:r>
                        <a:rPr lang="fr-CA" sz="1100" b="0" i="0" u="none" strike="noStrike" dirty="0">
                          <a:solidFill>
                            <a:srgbClr val="000000"/>
                          </a:solidFill>
                          <a:effectLst/>
                          <a:latin typeface="Aptos" panose="020B0004020202020204" pitchFamily="34" charset="0"/>
                        </a:rPr>
                        <a:t>Blanc(</a:t>
                      </a:r>
                      <a:r>
                        <a:rPr lang="fr-CA" sz="1100" b="0" i="0" u="none" strike="noStrike" dirty="0" err="1">
                          <a:solidFill>
                            <a:srgbClr val="000000"/>
                          </a:solidFill>
                          <a:effectLst/>
                          <a:latin typeface="Aptos" panose="020B0004020202020204" pitchFamily="34" charset="0"/>
                        </a:rPr>
                        <a:t>he</a:t>
                      </a:r>
                      <a:r>
                        <a:rPr lang="fr-CA" sz="1100" b="0" i="0" u="none" strike="noStrike" dirty="0">
                          <a:solidFill>
                            <a:srgbClr val="000000"/>
                          </a:solidFill>
                          <a:effectLst/>
                          <a:latin typeface="Aptos" panose="020B0004020202020204" pitchFamily="34" charset="0"/>
                        </a:rPr>
                        <a:t>)</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80%</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380538"/>
                  </a:ext>
                </a:extLst>
              </a:tr>
              <a:tr h="459914">
                <a:tc>
                  <a:txBody>
                    <a:bodyPr/>
                    <a:lstStyle/>
                    <a:p>
                      <a:pPr algn="l" fontAlgn="b"/>
                      <a:r>
                        <a:rPr lang="fr-CA" sz="1100" b="0" i="0" u="none" strike="noStrike" dirty="0">
                          <a:solidFill>
                            <a:srgbClr val="000000"/>
                          </a:solidFill>
                          <a:effectLst/>
                          <a:latin typeface="Aptos" panose="020B0004020202020204" pitchFamily="34" charset="0"/>
                        </a:rPr>
                        <a:t>Autochtone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3%</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873495"/>
                  </a:ext>
                </a:extLst>
              </a:tr>
              <a:tr h="459914">
                <a:tc>
                  <a:txBody>
                    <a:bodyPr/>
                    <a:lstStyle/>
                    <a:p>
                      <a:pPr algn="l" fontAlgn="b"/>
                      <a:r>
                        <a:rPr lang="fr-CA" sz="1100" b="0" i="0" u="none" strike="noStrike" dirty="0">
                          <a:solidFill>
                            <a:srgbClr val="000000"/>
                          </a:solidFill>
                          <a:effectLst/>
                          <a:latin typeface="Aptos" panose="020B0004020202020204" pitchFamily="34" charset="0"/>
                        </a:rPr>
                        <a:t>Latino-Américain(e)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2%</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860302"/>
                  </a:ext>
                </a:extLst>
              </a:tr>
              <a:tr h="459914">
                <a:tc>
                  <a:txBody>
                    <a:bodyPr/>
                    <a:lstStyle/>
                    <a:p>
                      <a:pPr algn="l" fontAlgn="b"/>
                      <a:r>
                        <a:rPr lang="fr-CA" sz="1100" b="0" i="0" u="none" strike="noStrike">
                          <a:solidFill>
                            <a:srgbClr val="000000"/>
                          </a:solidFill>
                          <a:effectLst/>
                          <a:latin typeface="Aptos" panose="020B0004020202020204" pitchFamily="34" charset="0"/>
                        </a:rPr>
                        <a:t>Moyen-Oriental(e) / Maghrébin(e)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a:solidFill>
                            <a:srgbClr val="000000"/>
                          </a:solidFill>
                          <a:effectLst/>
                          <a:latin typeface="Aptos" panose="020B0004020202020204" pitchFamily="34" charset="0"/>
                        </a:rPr>
                        <a:t>1%</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691052"/>
                  </a:ext>
                </a:extLst>
              </a:tr>
              <a:tr h="459914">
                <a:tc>
                  <a:txBody>
                    <a:bodyPr/>
                    <a:lstStyle/>
                    <a:p>
                      <a:pPr algn="l" fontAlgn="b"/>
                      <a:r>
                        <a:rPr lang="fr-CA" sz="1100" b="0" i="0" u="none" strike="noStrike" dirty="0">
                          <a:solidFill>
                            <a:srgbClr val="000000"/>
                          </a:solidFill>
                          <a:effectLst/>
                          <a:latin typeface="Aptos" panose="020B0004020202020204" pitchFamily="34" charset="0"/>
                        </a:rPr>
                        <a:t>Noir(e)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4%</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7699227"/>
                  </a:ext>
                </a:extLst>
              </a:tr>
              <a:tr h="459914">
                <a:tc>
                  <a:txBody>
                    <a:bodyPr/>
                    <a:lstStyle/>
                    <a:p>
                      <a:pPr algn="l" fontAlgn="b"/>
                      <a:r>
                        <a:rPr lang="fr-CA" sz="1100" b="0" i="0" u="none" strike="noStrike" dirty="0">
                          <a:solidFill>
                            <a:srgbClr val="000000"/>
                          </a:solidFill>
                          <a:effectLst/>
                          <a:latin typeface="Aptos" panose="020B0004020202020204" pitchFamily="34" charset="0"/>
                        </a:rPr>
                        <a:t>Sud-Asiatique​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5%</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5263793"/>
                  </a:ext>
                </a:extLst>
              </a:tr>
              <a:tr h="459914">
                <a:tc>
                  <a:txBody>
                    <a:bodyPr/>
                    <a:lstStyle/>
                    <a:p>
                      <a:pPr algn="l" fontAlgn="b"/>
                      <a:r>
                        <a:rPr lang="fr-CA" sz="1100" b="0" i="0" u="none" strike="noStrike" dirty="0">
                          <a:solidFill>
                            <a:srgbClr val="000000"/>
                          </a:solidFill>
                          <a:effectLst/>
                          <a:latin typeface="Aptos" panose="020B0004020202020204" pitchFamily="34" charset="0"/>
                        </a:rPr>
                        <a:t>Asiatique du Sud-Est</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fr-CA" sz="1100" b="1" i="0" u="none" strike="noStrike" dirty="0">
                          <a:solidFill>
                            <a:srgbClr val="000000"/>
                          </a:solidFill>
                          <a:effectLst/>
                          <a:latin typeface="Aptos" panose="020B0004020202020204" pitchFamily="34" charset="0"/>
                        </a:rPr>
                        <a:t>2%</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7644036"/>
                  </a:ext>
                </a:extLst>
              </a:tr>
              <a:tr h="459914">
                <a:tc>
                  <a:txBody>
                    <a:bodyPr/>
                    <a:lstStyle/>
                    <a:p>
                      <a:pPr marL="0" algn="l" defTabSz="914400" rtl="0" eaLnBrk="1" fontAlgn="b" latinLnBrk="0" hangingPunct="1"/>
                      <a:r>
                        <a:rPr lang="fr-CA" sz="1100" b="0" i="0" u="none" strike="noStrike" kern="1200" dirty="0">
                          <a:solidFill>
                            <a:srgbClr val="000000"/>
                          </a:solidFill>
                          <a:effectLst/>
                          <a:latin typeface="Aptos" panose="020B0004020202020204" pitchFamily="34" charset="0"/>
                          <a:ea typeface="+mn-ea"/>
                          <a:cs typeface="+mn-cs"/>
                        </a:rPr>
                        <a:t>Chinois(e)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CA" sz="1100" b="1" i="0" u="none" strike="noStrike" kern="1200" dirty="0">
                          <a:solidFill>
                            <a:srgbClr val="000000"/>
                          </a:solidFill>
                          <a:effectLst/>
                          <a:latin typeface="Aptos" panose="020B0004020202020204" pitchFamily="34" charset="0"/>
                          <a:ea typeface="+mn-ea"/>
                          <a:cs typeface="+mn-cs"/>
                        </a:rPr>
                        <a:t>4%</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8420116"/>
                  </a:ext>
                </a:extLst>
              </a:tr>
              <a:tr h="459914">
                <a:tc>
                  <a:txBody>
                    <a:bodyPr/>
                    <a:lstStyle/>
                    <a:p>
                      <a:pPr marL="0" algn="l" defTabSz="914400" rtl="0" eaLnBrk="1" fontAlgn="b" latinLnBrk="0" hangingPunct="1"/>
                      <a:r>
                        <a:rPr lang="fr-CA" sz="1100" b="0" i="0" u="none" strike="noStrike" kern="1200" dirty="0">
                          <a:solidFill>
                            <a:srgbClr val="000000"/>
                          </a:solidFill>
                          <a:effectLst/>
                          <a:latin typeface="Aptos" panose="020B0004020202020204" pitchFamily="34" charset="0"/>
                          <a:ea typeface="+mn-ea"/>
                          <a:cs typeface="+mn-cs"/>
                        </a:rPr>
                        <a:t>Philippin(e)</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fr-CA" sz="1100" b="1" i="0" u="none" strike="noStrike" kern="1200" dirty="0">
                          <a:solidFill>
                            <a:srgbClr val="000000"/>
                          </a:solidFill>
                          <a:effectLst/>
                          <a:latin typeface="Aptos" panose="020B0004020202020204" pitchFamily="34" charset="0"/>
                          <a:ea typeface="+mn-ea"/>
                          <a:cs typeface="+mn-cs"/>
                        </a:rPr>
                        <a:t>1%</a:t>
                      </a:r>
                    </a:p>
                  </a:txBody>
                  <a:tcPr marL="9525" marR="9525" marT="9525"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71611956"/>
                  </a:ext>
                </a:extLst>
              </a:tr>
            </a:tbl>
          </a:graphicData>
        </a:graphic>
      </p:graphicFrame>
      <p:sp>
        <p:nvSpPr>
          <p:cNvPr id="12" name="ZoneTexte 11">
            <a:extLst>
              <a:ext uri="{FF2B5EF4-FFF2-40B4-BE49-F238E27FC236}">
                <a16:creationId xmlns:a16="http://schemas.microsoft.com/office/drawing/2014/main" id="{BDE27040-5C7C-F22F-3E6F-B14320EE3191}"/>
              </a:ext>
            </a:extLst>
          </p:cNvPr>
          <p:cNvSpPr txBox="1"/>
          <p:nvPr>
            <p:custDataLst>
              <p:tags r:id="rId1"/>
            </p:custDataLst>
          </p:nvPr>
        </p:nvSpPr>
        <p:spPr>
          <a:xfrm>
            <a:off x="334963" y="6561138"/>
            <a:ext cx="7669212" cy="296862"/>
          </a:xfrm>
          <a:prstGeom prst="rect">
            <a:avLst/>
          </a:prstGeom>
        </p:spPr>
        <p:txBody>
          <a:bodyPr vert="horz" wrap="square" lIns="0" tIns="45720" rIns="91440" bIns="45720" rtlCol="0" anchor="ctr">
            <a:noAutofit/>
          </a:bodyPr>
          <a:lstStyle/>
          <a:p>
            <a:pPr marL="0" marR="0" lvl="0" indent="0" algn="l" rtl="0" eaLnBrk="1" fontAlgn="auto" latinLnBrk="0" hangingPunct="1">
              <a:lnSpc>
                <a:spcPct val="100000"/>
              </a:lnSpc>
              <a:spcBef>
                <a:spcPts val="0"/>
              </a:spcBef>
              <a:spcAft>
                <a:spcPts val="0"/>
              </a:spcAft>
              <a:buClrTx/>
              <a:buSzTx/>
              <a:buFontTx/>
              <a:buNone/>
            </a:pPr>
            <a:r>
              <a:rPr lang="fr-CA" sz="900" dirty="0">
                <a:solidFill>
                  <a:schemeClr val="bg1">
                    <a:lumMod val="65000"/>
                  </a:schemeClr>
                </a:solidFill>
                <a:latin typeface="Aptos" panose="020B0004020202020204" pitchFamily="34" charset="0"/>
              </a:rPr>
              <a:t>Note : Pour chacune des catégories de profil, le complément à 100% correspond aux mentions « Ne sait pas » et « Refus ».</a:t>
            </a:r>
          </a:p>
        </p:txBody>
      </p:sp>
      <p:graphicFrame>
        <p:nvGraphicFramePr>
          <p:cNvPr id="13" name="Chart 24">
            <a:extLst>
              <a:ext uri="{FF2B5EF4-FFF2-40B4-BE49-F238E27FC236}">
                <a16:creationId xmlns:a16="http://schemas.microsoft.com/office/drawing/2014/main" id="{EB111609-82AB-07C1-E12A-A1DFAE674CD7}"/>
              </a:ext>
            </a:extLst>
          </p:cNvPr>
          <p:cNvGraphicFramePr/>
          <p:nvPr/>
        </p:nvGraphicFramePr>
        <p:xfrm>
          <a:off x="645368" y="2135958"/>
          <a:ext cx="2689490" cy="1423764"/>
        </p:xfrm>
        <a:graphic>
          <a:graphicData uri="http://schemas.openxmlformats.org/drawingml/2006/chart">
            <c:chart xmlns:c="http://schemas.openxmlformats.org/drawingml/2006/chart" xmlns:r="http://schemas.openxmlformats.org/officeDocument/2006/relationships" r:id="rId3"/>
          </a:graphicData>
        </a:graphic>
      </p:graphicFrame>
      <p:pic>
        <p:nvPicPr>
          <p:cNvPr id="2" name="Image 1" descr="Une image contenant texte, Police, symbole, Graphique&#10;&#10;Description générée automatiquement">
            <a:extLst>
              <a:ext uri="{FF2B5EF4-FFF2-40B4-BE49-F238E27FC236}">
                <a16:creationId xmlns:a16="http://schemas.microsoft.com/office/drawing/2014/main" id="{62A3231E-6500-2080-DC07-6B900E3B54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Tree>
    <p:extLst>
      <p:ext uri="{BB962C8B-B14F-4D97-AF65-F5344CB8AC3E}">
        <p14:creationId xmlns:p14="http://schemas.microsoft.com/office/powerpoint/2010/main" val="373979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1A017-784F-5213-4DD5-9FBA36184AA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7F04650-3F96-23DC-A397-0D00C41A236E}"/>
              </a:ext>
            </a:extLst>
          </p:cNvPr>
          <p:cNvSpPr>
            <a:spLocks noGrp="1"/>
          </p:cNvSpPr>
          <p:nvPr>
            <p:ph type="ctrTitle"/>
          </p:nvPr>
        </p:nvSpPr>
        <p:spPr/>
        <p:txBody>
          <a:bodyPr/>
          <a:lstStyle/>
          <a:p>
            <a:r>
              <a:rPr lang="en-US" sz="5400" dirty="0"/>
              <a:t>Pour nous </a:t>
            </a:r>
            <a:r>
              <a:rPr lang="en-US" sz="5400" dirty="0" err="1"/>
              <a:t>contacter</a:t>
            </a:r>
            <a:endParaRPr lang="en-US" sz="5400" dirty="0"/>
          </a:p>
        </p:txBody>
      </p:sp>
      <p:sp>
        <p:nvSpPr>
          <p:cNvPr id="7" name="Text Placeholder 6">
            <a:extLst>
              <a:ext uri="{FF2B5EF4-FFF2-40B4-BE49-F238E27FC236}">
                <a16:creationId xmlns:a16="http://schemas.microsoft.com/office/drawing/2014/main" id="{E233665D-1B1D-BE95-2A10-9700EC1C8E7F}"/>
              </a:ext>
            </a:extLst>
          </p:cNvPr>
          <p:cNvSpPr>
            <a:spLocks noGrp="1"/>
          </p:cNvSpPr>
          <p:nvPr>
            <p:ph type="body" sz="quarter" idx="13"/>
          </p:nvPr>
        </p:nvSpPr>
        <p:spPr>
          <a:xfrm>
            <a:off x="334963" y="296864"/>
            <a:ext cx="7524767" cy="1079500"/>
          </a:xfrm>
        </p:spPr>
        <p:txBody>
          <a:bodyPr>
            <a:normAutofit fontScale="92500" lnSpcReduction="20000"/>
          </a:bodyPr>
          <a:lstStyle/>
          <a:p>
            <a:r>
              <a:rPr lang="en-US" dirty="0"/>
              <a:t>5</a:t>
            </a:r>
          </a:p>
        </p:txBody>
      </p:sp>
    </p:spTree>
    <p:extLst>
      <p:ext uri="{BB962C8B-B14F-4D97-AF65-F5344CB8AC3E}">
        <p14:creationId xmlns:p14="http://schemas.microsoft.com/office/powerpoint/2010/main" val="176809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BF3AB022-B09D-5DCA-C329-8581E19E7EBF}"/>
              </a:ext>
            </a:extLst>
          </p:cNvPr>
          <p:cNvSpPr txBox="1">
            <a:spLocks/>
          </p:cNvSpPr>
          <p:nvPr/>
        </p:nvSpPr>
        <p:spPr>
          <a:xfrm>
            <a:off x="334963" y="657226"/>
            <a:ext cx="8742363" cy="358775"/>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500" kern="1200">
                <a:solidFill>
                  <a:schemeClr val="tx1"/>
                </a:solidFill>
                <a:latin typeface="Aptos" panose="020B00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Aptos" panose="020B0004020202020204" pitchFamily="34"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Aptos" panose="020B0004020202020204" pitchFamily="34"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ptos" panose="020B0004020202020204" pitchFamily="34"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377">
              <a:spcBef>
                <a:spcPts val="1000"/>
              </a:spcBef>
              <a:defRPr/>
            </a:pPr>
            <a:r>
              <a:rPr lang="en-US" sz="2000" dirty="0">
                <a:solidFill>
                  <a:srgbClr val="212121"/>
                </a:solidFill>
              </a:rPr>
              <a:t>Contactez-nous</a:t>
            </a:r>
          </a:p>
        </p:txBody>
      </p:sp>
      <p:grpSp>
        <p:nvGrpSpPr>
          <p:cNvPr id="9" name="Groupe 8">
            <a:extLst>
              <a:ext uri="{FF2B5EF4-FFF2-40B4-BE49-F238E27FC236}">
                <a16:creationId xmlns:a16="http://schemas.microsoft.com/office/drawing/2014/main" id="{C8B39E70-B1F7-C99B-FA20-8477716DD68C}"/>
              </a:ext>
            </a:extLst>
          </p:cNvPr>
          <p:cNvGrpSpPr/>
          <p:nvPr/>
        </p:nvGrpSpPr>
        <p:grpSpPr>
          <a:xfrm>
            <a:off x="6184503" y="1910329"/>
            <a:ext cx="5737187" cy="2541917"/>
            <a:chOff x="2607809" y="2138832"/>
            <a:chExt cx="3928383" cy="1253244"/>
          </a:xfrm>
        </p:grpSpPr>
        <p:sp>
          <p:nvSpPr>
            <p:cNvPr id="10" name="Google Shape;272;p65">
              <a:extLst>
                <a:ext uri="{FF2B5EF4-FFF2-40B4-BE49-F238E27FC236}">
                  <a16:creationId xmlns:a16="http://schemas.microsoft.com/office/drawing/2014/main" id="{C113C68E-669F-2FD0-B7D2-F950A2688D1B}"/>
                </a:ext>
              </a:extLst>
            </p:cNvPr>
            <p:cNvSpPr/>
            <p:nvPr/>
          </p:nvSpPr>
          <p:spPr>
            <a:xfrm>
              <a:off x="2607809" y="2138832"/>
              <a:ext cx="3928383" cy="1253244"/>
            </a:xfrm>
            <a:prstGeom prst="roundRect">
              <a:avLst>
                <a:gd name="adj" fmla="val 7742"/>
              </a:avLst>
            </a:prstGeom>
            <a:solidFill>
              <a:schemeClr val="accent4"/>
            </a:solidFill>
            <a:ln w="9525" cap="flat" cmpd="sng">
              <a:noFill/>
              <a:prstDash val="solid"/>
              <a:round/>
              <a:headEnd type="none" w="sm" len="sm"/>
              <a:tailEnd type="none" w="sm" len="sm"/>
            </a:ln>
            <a:effectLst>
              <a:outerShdw blurRad="254000" dist="254000" dir="5400000" sx="89000" sy="89000" algn="t" rotWithShape="0">
                <a:prstClr val="black">
                  <a:alpha val="10000"/>
                </a:prstClr>
              </a:outerShdw>
            </a:effectLst>
          </p:spPr>
          <p:txBody>
            <a:bodyPr spcFirstLastPara="1" wrap="square" lIns="720000" tIns="240000" rIns="240000" bIns="240000" anchor="t" anchorCtr="0">
              <a:noAutofit/>
            </a:bodyPr>
            <a:lstStyle/>
            <a:p>
              <a:pPr defTabSz="914354">
                <a:defRPr/>
              </a:pPr>
              <a:endParaRPr lang="en-CA" sz="1067">
                <a:solidFill>
                  <a:srgbClr val="212221"/>
                </a:solidFill>
                <a:latin typeface="Aptos Light" panose="020B0004020202020204" pitchFamily="34" charset="0"/>
                <a:ea typeface="Roboto"/>
                <a:cs typeface="Roboto"/>
              </a:endParaRPr>
            </a:p>
          </p:txBody>
        </p:sp>
        <p:sp>
          <p:nvSpPr>
            <p:cNvPr id="11" name="ZoneTexte 37">
              <a:extLst>
                <a:ext uri="{FF2B5EF4-FFF2-40B4-BE49-F238E27FC236}">
                  <a16:creationId xmlns:a16="http://schemas.microsoft.com/office/drawing/2014/main" id="{24FF2042-002D-2341-BB38-014366150600}"/>
                </a:ext>
              </a:extLst>
            </p:cNvPr>
            <p:cNvSpPr txBox="1"/>
            <p:nvPr/>
          </p:nvSpPr>
          <p:spPr>
            <a:xfrm>
              <a:off x="4009664" y="2400705"/>
              <a:ext cx="2356624" cy="854663"/>
            </a:xfrm>
            <a:prstGeom prst="rect">
              <a:avLst/>
            </a:prstGeom>
            <a:noFill/>
          </p:spPr>
          <p:txBody>
            <a:bodyPr wrap="square" rtlCol="0">
              <a:spAutoFit/>
            </a:bodyPr>
            <a:lstStyle/>
            <a:p>
              <a:pPr defTabSz="914354">
                <a:defRPr/>
              </a:pPr>
              <a:r>
                <a:rPr lang="fr-CA" sz="2667" dirty="0">
                  <a:solidFill>
                    <a:srgbClr val="212221"/>
                  </a:solidFill>
                  <a:latin typeface="Aptos" panose="020B0004020202020204" pitchFamily="34" charset="0"/>
                  <a:ea typeface="Roboto"/>
                  <a:cs typeface="Roboto"/>
                </a:rPr>
                <a:t>Caroline Roy, </a:t>
              </a:r>
              <a:r>
                <a:rPr lang="fr-CA" sz="1600" dirty="0">
                  <a:solidFill>
                    <a:srgbClr val="212221"/>
                  </a:solidFill>
                  <a:latin typeface="Aptos" panose="020B0004020202020204" pitchFamily="34" charset="0"/>
                  <a:ea typeface="Roboto"/>
                  <a:cs typeface="Roboto"/>
                </a:rPr>
                <a:t>MBA</a:t>
              </a:r>
              <a:endParaRPr lang="fr-CA" sz="1600" dirty="0">
                <a:solidFill>
                  <a:srgbClr val="212221"/>
                </a:solidFill>
                <a:latin typeface="Aptos Light" panose="020B0004020202020204" pitchFamily="34" charset="0"/>
                <a:ea typeface="Roboto"/>
                <a:cs typeface="Roboto"/>
              </a:endParaRPr>
            </a:p>
            <a:p>
              <a:pPr defTabSz="914354">
                <a:defRPr/>
              </a:pPr>
              <a:r>
                <a:rPr lang="fr-CA" sz="1333" dirty="0">
                  <a:solidFill>
                    <a:srgbClr val="212221"/>
                  </a:solidFill>
                  <a:latin typeface="Aptos Light" panose="020B0004020202020204" pitchFamily="34" charset="0"/>
                  <a:ea typeface="Roboto"/>
                  <a:cs typeface="Roboto"/>
                </a:rPr>
                <a:t>Présidente du Conseil d’administration de l’Indice d’Humanité</a:t>
              </a:r>
            </a:p>
            <a:p>
              <a:pPr defTabSz="914354">
                <a:defRPr/>
              </a:pPr>
              <a:endParaRPr lang="fr-CA" sz="1333" dirty="0">
                <a:solidFill>
                  <a:srgbClr val="212221"/>
                </a:solidFill>
                <a:latin typeface="Aptos Light" panose="020B0004020202020204" pitchFamily="34" charset="0"/>
                <a:ea typeface="Roboto"/>
                <a:cs typeface="Roboto"/>
              </a:endParaRPr>
            </a:p>
            <a:p>
              <a:pPr defTabSz="914354">
                <a:defRPr/>
              </a:pPr>
              <a:r>
                <a:rPr lang="fr-CA" sz="1333" dirty="0">
                  <a:latin typeface="Aptos Light" panose="020B0004020202020204" pitchFamily="34" charset="0"/>
                  <a:ea typeface="Roboto"/>
                  <a:cs typeface="Roboto"/>
                </a:rPr>
                <a:t>Courriel : </a:t>
              </a:r>
              <a:r>
                <a:rPr lang="fr-CA" sz="1333" dirty="0">
                  <a:latin typeface="Aptos" panose="020B0004020202020204" pitchFamily="34" charset="0"/>
                  <a:ea typeface="Roboto"/>
                  <a:cs typeface="Roboto"/>
                  <a:hlinkClick r:id="rId2">
                    <a:extLst>
                      <a:ext uri="{A12FA001-AC4F-418D-AE19-62706E023703}">
                        <ahyp:hlinkClr xmlns:ahyp="http://schemas.microsoft.com/office/drawing/2018/hyperlinkcolor" val="tx"/>
                      </a:ext>
                    </a:extLst>
                  </a:hlinkClick>
                </a:rPr>
                <a:t>croy@leger360.com</a:t>
              </a:r>
              <a:br>
                <a:rPr lang="fr-CA" sz="1333" dirty="0">
                  <a:latin typeface="Aptos" panose="020B0004020202020204" pitchFamily="34" charset="0"/>
                  <a:ea typeface="Roboto"/>
                  <a:cs typeface="Roboto"/>
                </a:rPr>
              </a:br>
              <a:r>
                <a:rPr lang="fr-CA" sz="1333" dirty="0">
                  <a:latin typeface="Aptos" panose="020B0004020202020204" pitchFamily="34" charset="0"/>
                  <a:ea typeface="Roboto"/>
                  <a:cs typeface="Roboto"/>
                </a:rPr>
                <a:t>Cellulaire : 418-254-1825</a:t>
              </a:r>
            </a:p>
            <a:p>
              <a:pPr defTabSz="914377">
                <a:defRPr/>
              </a:pPr>
              <a:endParaRPr lang="fr-CA" sz="1333" dirty="0">
                <a:solidFill>
                  <a:srgbClr val="212121"/>
                </a:solidFill>
                <a:latin typeface="Calibri" panose="020F0502020204030204"/>
              </a:endParaRPr>
            </a:p>
          </p:txBody>
        </p:sp>
      </p:grpSp>
      <p:sp>
        <p:nvSpPr>
          <p:cNvPr id="13" name="Text Placeholder 3">
            <a:extLst>
              <a:ext uri="{FF2B5EF4-FFF2-40B4-BE49-F238E27FC236}">
                <a16:creationId xmlns:a16="http://schemas.microsoft.com/office/drawing/2014/main" id="{62903010-3773-F683-5F9A-C6EBFE30CC3F}"/>
              </a:ext>
            </a:extLst>
          </p:cNvPr>
          <p:cNvSpPr txBox="1">
            <a:spLocks/>
          </p:cNvSpPr>
          <p:nvPr/>
        </p:nvSpPr>
        <p:spPr>
          <a:xfrm>
            <a:off x="334963" y="1016001"/>
            <a:ext cx="5761037" cy="360363"/>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50" kern="1200">
                <a:solidFill>
                  <a:schemeClr val="bg1">
                    <a:lumMod val="50000"/>
                  </a:schemeClr>
                </a:solidFill>
                <a:latin typeface="Aptos" panose="020B0004020202020204" pitchFamily="34"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Aptos" panose="020B00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ptos" panose="020B00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ptos" panose="020B00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ptos" panose="020B00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914377">
              <a:spcBef>
                <a:spcPts val="1000"/>
              </a:spcBef>
              <a:defRPr/>
            </a:pPr>
            <a:r>
              <a:rPr lang="en-US" sz="1400" dirty="0">
                <a:solidFill>
                  <a:srgbClr val="FFFFFF">
                    <a:lumMod val="50000"/>
                  </a:srgbClr>
                </a:solidFill>
              </a:rPr>
              <a:t>Pour plus d’information sur </a:t>
            </a:r>
            <a:r>
              <a:rPr lang="en-US" sz="1400" dirty="0" err="1">
                <a:solidFill>
                  <a:srgbClr val="FFFFFF">
                    <a:lumMod val="50000"/>
                  </a:srgbClr>
                </a:solidFill>
              </a:rPr>
              <a:t>l’Indice</a:t>
            </a:r>
            <a:r>
              <a:rPr lang="en-US" sz="1400" dirty="0">
                <a:solidFill>
                  <a:srgbClr val="FFFFFF">
                    <a:lumMod val="50000"/>
                  </a:srgbClr>
                </a:solidFill>
              </a:rPr>
              <a:t> </a:t>
            </a:r>
            <a:r>
              <a:rPr lang="en-US" sz="1400" dirty="0" err="1">
                <a:solidFill>
                  <a:srgbClr val="FFFFFF">
                    <a:lumMod val="50000"/>
                  </a:srgbClr>
                </a:solidFill>
              </a:rPr>
              <a:t>d’Humanité</a:t>
            </a:r>
            <a:endParaRPr lang="en-US" sz="1400" dirty="0">
              <a:solidFill>
                <a:srgbClr val="FFFFFF">
                  <a:lumMod val="50000"/>
                </a:srgbClr>
              </a:solidFill>
            </a:endParaRPr>
          </a:p>
        </p:txBody>
      </p:sp>
      <p:sp>
        <p:nvSpPr>
          <p:cNvPr id="2" name="Slide Number Placeholder 5">
            <a:extLst>
              <a:ext uri="{FF2B5EF4-FFF2-40B4-BE49-F238E27FC236}">
                <a16:creationId xmlns:a16="http://schemas.microsoft.com/office/drawing/2014/main" id="{D837CF69-C24C-AC0A-1720-415AE6DD786E}"/>
              </a:ext>
            </a:extLst>
          </p:cNvPr>
          <p:cNvSpPr>
            <a:spLocks noGrp="1"/>
          </p:cNvSpPr>
          <p:nvPr>
            <p:ph type="sldNum" sz="quarter" idx="12"/>
          </p:nvPr>
        </p:nvSpPr>
        <p:spPr>
          <a:xfrm>
            <a:off x="11055928" y="6561139"/>
            <a:ext cx="1136073" cy="296863"/>
          </a:xfrm>
        </p:spPr>
        <p:txBody>
          <a:bodyPr/>
          <a:lstStyle/>
          <a:p>
            <a:pPr defTabSz="609585">
              <a:defRPr/>
            </a:pPr>
            <a:fld id="{FE142C23-2E17-9648-8B0C-A5E87F69F9CE}" type="slidenum">
              <a:rPr lang="en-US">
                <a:solidFill>
                  <a:srgbClr val="212121"/>
                </a:solidFill>
              </a:rPr>
              <a:pPr defTabSz="609585">
                <a:defRPr/>
              </a:pPr>
              <a:t>28</a:t>
            </a:fld>
            <a:endParaRPr lang="en-US" dirty="0">
              <a:solidFill>
                <a:srgbClr val="212121"/>
              </a:solidFill>
            </a:endParaRPr>
          </a:p>
        </p:txBody>
      </p:sp>
      <p:pic>
        <p:nvPicPr>
          <p:cNvPr id="4" name="Image 3" descr="Une image contenant Visage humain, sourire, personne, Accessoire de mode&#10;&#10;Description générée automatiquement">
            <a:extLst>
              <a:ext uri="{FF2B5EF4-FFF2-40B4-BE49-F238E27FC236}">
                <a16:creationId xmlns:a16="http://schemas.microsoft.com/office/drawing/2014/main" id="{5804837B-9C4A-D691-6953-BB11B960E5FC}"/>
              </a:ext>
            </a:extLst>
          </p:cNvPr>
          <p:cNvPicPr>
            <a:picLocks noChangeAspect="1"/>
          </p:cNvPicPr>
          <p:nvPr/>
        </p:nvPicPr>
        <p:blipFill>
          <a:blip r:embed="rId3"/>
          <a:stretch>
            <a:fillRect/>
          </a:stretch>
        </p:blipFill>
        <p:spPr>
          <a:xfrm>
            <a:off x="6409846" y="2290170"/>
            <a:ext cx="1733487" cy="1733487"/>
          </a:xfrm>
          <a:prstGeom prst="rect">
            <a:avLst/>
          </a:prstGeom>
        </p:spPr>
      </p:pic>
      <p:grpSp>
        <p:nvGrpSpPr>
          <p:cNvPr id="3" name="Groupe 2">
            <a:extLst>
              <a:ext uri="{FF2B5EF4-FFF2-40B4-BE49-F238E27FC236}">
                <a16:creationId xmlns:a16="http://schemas.microsoft.com/office/drawing/2014/main" id="{69D75DC4-FAAC-AFB9-04DB-7AF5B7F1FBFB}"/>
              </a:ext>
            </a:extLst>
          </p:cNvPr>
          <p:cNvGrpSpPr/>
          <p:nvPr/>
        </p:nvGrpSpPr>
        <p:grpSpPr>
          <a:xfrm>
            <a:off x="358815" y="1910329"/>
            <a:ext cx="5737185" cy="2541917"/>
            <a:chOff x="2607810" y="2138832"/>
            <a:chExt cx="2945841" cy="1253244"/>
          </a:xfrm>
        </p:grpSpPr>
        <p:sp>
          <p:nvSpPr>
            <p:cNvPr id="5" name="Google Shape;272;p65">
              <a:extLst>
                <a:ext uri="{FF2B5EF4-FFF2-40B4-BE49-F238E27FC236}">
                  <a16:creationId xmlns:a16="http://schemas.microsoft.com/office/drawing/2014/main" id="{F9030872-DF14-FB66-4496-60D2A45AD55D}"/>
                </a:ext>
              </a:extLst>
            </p:cNvPr>
            <p:cNvSpPr/>
            <p:nvPr/>
          </p:nvSpPr>
          <p:spPr>
            <a:xfrm>
              <a:off x="2607810" y="2138832"/>
              <a:ext cx="2900399" cy="1253244"/>
            </a:xfrm>
            <a:prstGeom prst="roundRect">
              <a:avLst>
                <a:gd name="adj" fmla="val 7742"/>
              </a:avLst>
            </a:prstGeom>
            <a:solidFill>
              <a:schemeClr val="accent4"/>
            </a:solidFill>
            <a:ln w="9525" cap="flat" cmpd="sng">
              <a:noFill/>
              <a:prstDash val="solid"/>
              <a:round/>
              <a:headEnd type="none" w="sm" len="sm"/>
              <a:tailEnd type="none" w="sm" len="sm"/>
            </a:ln>
            <a:effectLst>
              <a:outerShdw blurRad="254000" dist="254000" dir="5400000" sx="89000" sy="89000" algn="t" rotWithShape="0">
                <a:prstClr val="black">
                  <a:alpha val="10000"/>
                </a:prstClr>
              </a:outerShdw>
            </a:effectLst>
          </p:spPr>
          <p:txBody>
            <a:bodyPr spcFirstLastPara="1" wrap="square" lIns="720000" tIns="240000" rIns="240000" bIns="240000" anchor="t" anchorCtr="0">
              <a:noAutofit/>
            </a:bodyPr>
            <a:lstStyle/>
            <a:p>
              <a:pPr defTabSz="914354">
                <a:defRPr/>
              </a:pPr>
              <a:endParaRPr lang="en-CA" sz="1067">
                <a:solidFill>
                  <a:srgbClr val="212221"/>
                </a:solidFill>
                <a:latin typeface="Aptos Light" panose="020B0004020202020204" pitchFamily="34" charset="0"/>
                <a:ea typeface="Roboto"/>
                <a:cs typeface="Roboto"/>
              </a:endParaRPr>
            </a:p>
          </p:txBody>
        </p:sp>
        <p:sp>
          <p:nvSpPr>
            <p:cNvPr id="6" name="ZoneTexte 37">
              <a:extLst>
                <a:ext uri="{FF2B5EF4-FFF2-40B4-BE49-F238E27FC236}">
                  <a16:creationId xmlns:a16="http://schemas.microsoft.com/office/drawing/2014/main" id="{BA16C0C5-9B12-88B6-BE6F-AE6F9FFAE2A8}"/>
                </a:ext>
              </a:extLst>
            </p:cNvPr>
            <p:cNvSpPr txBox="1"/>
            <p:nvPr/>
          </p:nvSpPr>
          <p:spPr>
            <a:xfrm>
              <a:off x="3661742" y="2376671"/>
              <a:ext cx="1891909" cy="753532"/>
            </a:xfrm>
            <a:prstGeom prst="rect">
              <a:avLst/>
            </a:prstGeom>
            <a:noFill/>
          </p:spPr>
          <p:txBody>
            <a:bodyPr wrap="square" rtlCol="0">
              <a:spAutoFit/>
            </a:bodyPr>
            <a:lstStyle/>
            <a:p>
              <a:pPr defTabSz="914354">
                <a:defRPr/>
              </a:pPr>
              <a:r>
                <a:rPr lang="fr-CA" sz="2667" dirty="0">
                  <a:solidFill>
                    <a:srgbClr val="212221"/>
                  </a:solidFill>
                  <a:latin typeface="Aptos" panose="020B0004020202020204" pitchFamily="34" charset="0"/>
                  <a:ea typeface="Roboto"/>
                  <a:cs typeface="Roboto"/>
                </a:rPr>
                <a:t>Pierre Côté</a:t>
              </a:r>
              <a:endParaRPr lang="fr-CA" sz="1333" dirty="0">
                <a:solidFill>
                  <a:srgbClr val="212221"/>
                </a:solidFill>
                <a:latin typeface="Aptos Light" panose="020B0004020202020204" pitchFamily="34" charset="0"/>
                <a:ea typeface="Roboto"/>
                <a:cs typeface="Roboto"/>
              </a:endParaRPr>
            </a:p>
            <a:p>
              <a:pPr defTabSz="914354">
                <a:defRPr/>
              </a:pPr>
              <a:r>
                <a:rPr lang="fr-CA" sz="1333" dirty="0">
                  <a:solidFill>
                    <a:srgbClr val="212221"/>
                  </a:solidFill>
                  <a:latin typeface="Aptos Light" panose="020B0004020202020204" pitchFamily="34" charset="0"/>
                  <a:ea typeface="Roboto"/>
                  <a:cs typeface="Roboto"/>
                </a:rPr>
                <a:t>Fondateur de l’Indice d’Humanité </a:t>
              </a:r>
            </a:p>
            <a:p>
              <a:pPr defTabSz="914354">
                <a:defRPr/>
              </a:pPr>
              <a:endParaRPr lang="fr-CA" sz="1333" dirty="0">
                <a:solidFill>
                  <a:srgbClr val="212221"/>
                </a:solidFill>
                <a:latin typeface="Aptos Light" panose="020B0004020202020204" pitchFamily="34" charset="0"/>
                <a:ea typeface="Roboto"/>
                <a:cs typeface="Roboto"/>
              </a:endParaRPr>
            </a:p>
            <a:p>
              <a:pPr defTabSz="914354">
                <a:defRPr/>
              </a:pPr>
              <a:r>
                <a:rPr lang="fr-CA" sz="1333" dirty="0">
                  <a:latin typeface="Aptos Light" panose="020B0004020202020204" pitchFamily="34" charset="0"/>
                  <a:ea typeface="Roboto"/>
                  <a:cs typeface="Roboto"/>
                </a:rPr>
                <a:t>Courriel : </a:t>
              </a:r>
              <a:r>
                <a:rPr lang="fr-CA" sz="1333" dirty="0">
                  <a:latin typeface="Aptos" panose="020B0004020202020204" pitchFamily="34" charset="0"/>
                  <a:ea typeface="Roboto"/>
                  <a:cs typeface="Roboto"/>
                  <a:hlinkClick r:id="rId4">
                    <a:extLst>
                      <a:ext uri="{A12FA001-AC4F-418D-AE19-62706E023703}">
                        <ahyp:hlinkClr xmlns:ahyp="http://schemas.microsoft.com/office/drawing/2018/hyperlinkcolor" val="tx"/>
                      </a:ext>
                    </a:extLst>
                  </a:hlinkClick>
                </a:rPr>
                <a:t>pierre.cote@indicedhumanité.ca</a:t>
              </a:r>
              <a:endParaRPr lang="fr-CA" sz="1333" dirty="0">
                <a:latin typeface="Aptos" panose="020B0004020202020204" pitchFamily="34" charset="0"/>
                <a:ea typeface="Roboto"/>
                <a:cs typeface="Roboto"/>
              </a:endParaRPr>
            </a:p>
            <a:p>
              <a:pPr defTabSz="914354">
                <a:defRPr/>
              </a:pPr>
              <a:r>
                <a:rPr lang="fr-CA" sz="1333" dirty="0">
                  <a:latin typeface="Aptos" panose="020B0004020202020204" pitchFamily="34" charset="0"/>
                  <a:ea typeface="Roboto"/>
                  <a:cs typeface="Roboto"/>
                </a:rPr>
                <a:t>Cellulaire : 418-524-7375</a:t>
              </a:r>
            </a:p>
            <a:p>
              <a:pPr defTabSz="914377">
                <a:defRPr/>
              </a:pPr>
              <a:endParaRPr lang="fr-CA" sz="1333" dirty="0">
                <a:solidFill>
                  <a:srgbClr val="212121"/>
                </a:solidFill>
                <a:latin typeface="Calibri" panose="020F0502020204030204"/>
              </a:endParaRPr>
            </a:p>
          </p:txBody>
        </p:sp>
      </p:grpSp>
      <p:pic>
        <p:nvPicPr>
          <p:cNvPr id="1026" name="Picture 2">
            <a:extLst>
              <a:ext uri="{FF2B5EF4-FFF2-40B4-BE49-F238E27FC236}">
                <a16:creationId xmlns:a16="http://schemas.microsoft.com/office/drawing/2014/main" id="{5B81ECD5-08D7-1325-0189-C44FFAF18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585" y="2023999"/>
            <a:ext cx="154305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Une image contenant texte, Police, symbole, Graphique&#10;&#10;Description générée automatiquement">
            <a:extLst>
              <a:ext uri="{FF2B5EF4-FFF2-40B4-BE49-F238E27FC236}">
                <a16:creationId xmlns:a16="http://schemas.microsoft.com/office/drawing/2014/main" id="{4F77687B-8530-617E-61D3-9EC7BBBCFAB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pic>
        <p:nvPicPr>
          <p:cNvPr id="12" name="Picture 6" descr="A black and white symbol&#10;&#10;Description automatically generated">
            <a:extLst>
              <a:ext uri="{FF2B5EF4-FFF2-40B4-BE49-F238E27FC236}">
                <a16:creationId xmlns:a16="http://schemas.microsoft.com/office/drawing/2014/main" id="{5BD2E1B3-A791-13F7-4DFF-8EFAB0661C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880" y="4818958"/>
            <a:ext cx="946460" cy="1393232"/>
          </a:xfrm>
          <a:prstGeom prst="rect">
            <a:avLst/>
          </a:prstGeom>
        </p:spPr>
      </p:pic>
      <p:sp>
        <p:nvSpPr>
          <p:cNvPr id="14" name="ZoneTexte 13">
            <a:extLst>
              <a:ext uri="{FF2B5EF4-FFF2-40B4-BE49-F238E27FC236}">
                <a16:creationId xmlns:a16="http://schemas.microsoft.com/office/drawing/2014/main" id="{0471E881-0E4C-8A1C-103E-DCBFFD86A4C1}"/>
              </a:ext>
            </a:extLst>
          </p:cNvPr>
          <p:cNvSpPr txBox="1"/>
          <p:nvPr/>
        </p:nvSpPr>
        <p:spPr>
          <a:xfrm>
            <a:off x="2411405" y="5468613"/>
            <a:ext cx="3231267" cy="369332"/>
          </a:xfrm>
          <a:prstGeom prst="rect">
            <a:avLst/>
          </a:prstGeom>
          <a:noFill/>
        </p:spPr>
        <p:txBody>
          <a:bodyPr wrap="square" rtlCol="0">
            <a:spAutoFit/>
          </a:bodyPr>
          <a:lstStyle/>
          <a:p>
            <a:pPr algn="ctr"/>
            <a:r>
              <a:rPr lang="fr-CA" dirty="0"/>
              <a:t>www.indicedhumanite.ca</a:t>
            </a:r>
          </a:p>
        </p:txBody>
      </p:sp>
      <p:pic>
        <p:nvPicPr>
          <p:cNvPr id="15" name="Image 14">
            <a:extLst>
              <a:ext uri="{FF2B5EF4-FFF2-40B4-BE49-F238E27FC236}">
                <a16:creationId xmlns:a16="http://schemas.microsoft.com/office/drawing/2014/main" id="{83425261-2642-DFE5-619D-F07B8F4C60DC}"/>
              </a:ext>
            </a:extLst>
          </p:cNvPr>
          <p:cNvPicPr>
            <a:picLocks noChangeAspect="1"/>
          </p:cNvPicPr>
          <p:nvPr/>
        </p:nvPicPr>
        <p:blipFill>
          <a:blip r:embed="rId8"/>
          <a:stretch>
            <a:fillRect/>
          </a:stretch>
        </p:blipFill>
        <p:spPr>
          <a:xfrm>
            <a:off x="2411405" y="5468613"/>
            <a:ext cx="401652" cy="401652"/>
          </a:xfrm>
          <a:prstGeom prst="rect">
            <a:avLst/>
          </a:prstGeom>
        </p:spPr>
      </p:pic>
    </p:spTree>
    <p:extLst>
      <p:ext uri="{BB962C8B-B14F-4D97-AF65-F5344CB8AC3E}">
        <p14:creationId xmlns:p14="http://schemas.microsoft.com/office/powerpoint/2010/main" val="92712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 coins arrondis 12">
            <a:extLst>
              <a:ext uri="{FF2B5EF4-FFF2-40B4-BE49-F238E27FC236}">
                <a16:creationId xmlns:a16="http://schemas.microsoft.com/office/drawing/2014/main" id="{9CA1F398-1862-5D7A-9936-03BB649F405F}"/>
              </a:ext>
            </a:extLst>
          </p:cNvPr>
          <p:cNvSpPr/>
          <p:nvPr/>
        </p:nvSpPr>
        <p:spPr>
          <a:xfrm>
            <a:off x="455960" y="1953189"/>
            <a:ext cx="11280077" cy="4603153"/>
          </a:xfrm>
          <a:prstGeom prst="roundRect">
            <a:avLst>
              <a:gd name="adj" fmla="val 4548"/>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85">
              <a:defRPr/>
            </a:pPr>
            <a:endParaRPr lang="fr-CA" sz="2400">
              <a:solidFill>
                <a:srgbClr val="FFFFFF"/>
              </a:solidFill>
              <a:latin typeface="Calibri" panose="020F0502020204030204"/>
            </a:endParaRPr>
          </a:p>
        </p:txBody>
      </p:sp>
      <p:sp>
        <p:nvSpPr>
          <p:cNvPr id="41" name="Titre 40">
            <a:extLst>
              <a:ext uri="{FF2B5EF4-FFF2-40B4-BE49-F238E27FC236}">
                <a16:creationId xmlns:a16="http://schemas.microsoft.com/office/drawing/2014/main" id="{1F98B18D-8A99-2108-53B6-DBA2EE134766}"/>
              </a:ext>
            </a:extLst>
          </p:cNvPr>
          <p:cNvSpPr>
            <a:spLocks noGrp="1"/>
          </p:cNvSpPr>
          <p:nvPr>
            <p:ph type="title"/>
          </p:nvPr>
        </p:nvSpPr>
        <p:spPr>
          <a:xfrm>
            <a:off x="334965" y="301658"/>
            <a:ext cx="1580920" cy="259558"/>
          </a:xfrm>
        </p:spPr>
        <p:txBody>
          <a:bodyPr/>
          <a:lstStyle/>
          <a:p>
            <a:r>
              <a:rPr lang="en-US" dirty="0"/>
              <a:t>À propos de Léger</a:t>
            </a:r>
          </a:p>
        </p:txBody>
      </p:sp>
      <p:pic>
        <p:nvPicPr>
          <p:cNvPr id="4" name="Image 3">
            <a:extLst>
              <a:ext uri="{FF2B5EF4-FFF2-40B4-BE49-F238E27FC236}">
                <a16:creationId xmlns:a16="http://schemas.microsoft.com/office/drawing/2014/main" id="{BABB377B-E4E6-8F8E-2E0D-CC9B4BDF435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094486" y="292982"/>
            <a:ext cx="797479" cy="430919"/>
          </a:xfrm>
          <a:prstGeom prst="rect">
            <a:avLst/>
          </a:prstGeom>
          <a:effectLst/>
        </p:spPr>
      </p:pic>
      <p:sp>
        <p:nvSpPr>
          <p:cNvPr id="8" name="Title 1">
            <a:extLst>
              <a:ext uri="{FF2B5EF4-FFF2-40B4-BE49-F238E27FC236}">
                <a16:creationId xmlns:a16="http://schemas.microsoft.com/office/drawing/2014/main" id="{A487B1C8-1B8D-5524-EE45-6166C83810DF}"/>
              </a:ext>
            </a:extLst>
          </p:cNvPr>
          <p:cNvSpPr txBox="1">
            <a:spLocks/>
          </p:cNvSpPr>
          <p:nvPr/>
        </p:nvSpPr>
        <p:spPr>
          <a:xfrm>
            <a:off x="610658" y="807647"/>
            <a:ext cx="10970684" cy="599919"/>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Aptos" panose="020B0004020202020204" pitchFamily="34" charset="0"/>
                <a:ea typeface="+mj-ea"/>
                <a:cs typeface="+mj-cs"/>
              </a:defRPr>
            </a:lvl1pPr>
          </a:lstStyle>
          <a:p>
            <a:pPr defTabSz="914377" fontAlgn="base">
              <a:defRPr/>
            </a:pPr>
            <a:r>
              <a:rPr lang="fr-CA" sz="3200" dirty="0">
                <a:solidFill>
                  <a:srgbClr val="121212"/>
                </a:solidFill>
              </a:rPr>
              <a:t>Notre engagement envers le </a:t>
            </a:r>
            <a:r>
              <a:rPr lang="fr-CA" sz="3200" dirty="0">
                <a:solidFill>
                  <a:srgbClr val="ED1C24"/>
                </a:solidFill>
              </a:rPr>
              <a:t>progrès de l'industrie</a:t>
            </a:r>
            <a:endParaRPr lang="en-US" sz="1867" dirty="0">
              <a:solidFill>
                <a:srgbClr val="ED1C24"/>
              </a:solidFill>
            </a:endParaRPr>
          </a:p>
        </p:txBody>
      </p:sp>
      <p:grpSp>
        <p:nvGrpSpPr>
          <p:cNvPr id="37" name="Groupe 36">
            <a:extLst>
              <a:ext uri="{FF2B5EF4-FFF2-40B4-BE49-F238E27FC236}">
                <a16:creationId xmlns:a16="http://schemas.microsoft.com/office/drawing/2014/main" id="{F7CD17DB-118C-DB27-B435-4E4FC76BE59E}"/>
              </a:ext>
            </a:extLst>
          </p:cNvPr>
          <p:cNvGrpSpPr/>
          <p:nvPr/>
        </p:nvGrpSpPr>
        <p:grpSpPr>
          <a:xfrm>
            <a:off x="5219141" y="3638489"/>
            <a:ext cx="1035033" cy="1035033"/>
            <a:chOff x="4183863" y="2985178"/>
            <a:chExt cx="776275" cy="776275"/>
          </a:xfrm>
        </p:grpSpPr>
        <p:sp>
          <p:nvSpPr>
            <p:cNvPr id="7" name="Rounded Rectangle 12">
              <a:extLst>
                <a:ext uri="{FF2B5EF4-FFF2-40B4-BE49-F238E27FC236}">
                  <a16:creationId xmlns:a16="http://schemas.microsoft.com/office/drawing/2014/main" id="{8448775A-FBBC-69F4-C238-2B849999914A}"/>
                </a:ext>
              </a:extLst>
            </p:cNvPr>
            <p:cNvSpPr/>
            <p:nvPr/>
          </p:nvSpPr>
          <p:spPr>
            <a:xfrm>
              <a:off x="4183863" y="2985178"/>
              <a:ext cx="776275" cy="776275"/>
            </a:xfrm>
            <a:prstGeom prst="roundRect">
              <a:avLst>
                <a:gd name="adj" fmla="val 8120"/>
              </a:avLst>
            </a:prstGeom>
            <a:solidFill>
              <a:schemeClr val="tx1"/>
            </a:solidFill>
            <a:ln>
              <a:noFill/>
            </a:ln>
            <a:effectLst>
              <a:outerShdw blurRad="157409" dist="134519" dir="5400000" sx="92000" sy="92000" algn="t" rotWithShape="0">
                <a:prstClr val="black">
                  <a:alpha val="3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51">
                <a:solidFill>
                  <a:srgbClr val="FFFFFF"/>
                </a:solidFill>
                <a:latin typeface="Aptos" panose="020B0004020202020204" pitchFamily="34" charset="0"/>
              </a:endParaRPr>
            </a:p>
          </p:txBody>
        </p:sp>
        <p:pic>
          <p:nvPicPr>
            <p:cNvPr id="16" name="Image 6">
              <a:extLst>
                <a:ext uri="{FF2B5EF4-FFF2-40B4-BE49-F238E27FC236}">
                  <a16:creationId xmlns:a16="http://schemas.microsoft.com/office/drawing/2014/main" id="{B1309A7F-D8FB-3AE5-0E8E-4779992CB531}"/>
                </a:ext>
              </a:extLst>
            </p:cNvPr>
            <p:cNvPicPr/>
            <p:nvPr/>
          </p:nvPicPr>
          <p:blipFill>
            <a:blip r:embed="rId4">
              <a:extLst>
                <a:ext uri="{96DAC541-7B7A-43D3-8B79-37D633B846F1}">
                  <asvg:svgBlip xmlns:asvg="http://schemas.microsoft.com/office/drawing/2016/SVG/main" r:embed="rId5"/>
                </a:ext>
              </a:extLst>
            </a:blip>
            <a:srcRect/>
            <a:stretch/>
          </p:blipFill>
          <p:spPr>
            <a:xfrm>
              <a:off x="4237216" y="3156007"/>
              <a:ext cx="682313" cy="369484"/>
            </a:xfrm>
            <a:prstGeom prst="rect">
              <a:avLst/>
            </a:prstGeom>
          </p:spPr>
        </p:pic>
      </p:grpSp>
      <p:sp>
        <p:nvSpPr>
          <p:cNvPr id="11" name="Rounded Rectangle 14">
            <a:extLst>
              <a:ext uri="{FF2B5EF4-FFF2-40B4-BE49-F238E27FC236}">
                <a16:creationId xmlns:a16="http://schemas.microsoft.com/office/drawing/2014/main" id="{826A1F54-F7F7-E2D4-5D85-A4C564D5A654}"/>
              </a:ext>
            </a:extLst>
          </p:cNvPr>
          <p:cNvSpPr/>
          <p:nvPr/>
        </p:nvSpPr>
        <p:spPr>
          <a:xfrm>
            <a:off x="9741298" y="3614322"/>
            <a:ext cx="1035033" cy="1035033"/>
          </a:xfrm>
          <a:prstGeom prst="roundRect">
            <a:avLst>
              <a:gd name="adj" fmla="val 8120"/>
            </a:avLst>
          </a:prstGeom>
          <a:solidFill>
            <a:srgbClr val="222D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51">
              <a:solidFill>
                <a:srgbClr val="FFFFFF"/>
              </a:solidFill>
              <a:latin typeface="Aptos" panose="020B0004020202020204" pitchFamily="34" charset="0"/>
            </a:endParaRPr>
          </a:p>
        </p:txBody>
      </p:sp>
      <p:grpSp>
        <p:nvGrpSpPr>
          <p:cNvPr id="38" name="Groupe 37">
            <a:extLst>
              <a:ext uri="{FF2B5EF4-FFF2-40B4-BE49-F238E27FC236}">
                <a16:creationId xmlns:a16="http://schemas.microsoft.com/office/drawing/2014/main" id="{D661AAB4-EFE3-8A64-8867-ADEC8FBBC755}"/>
              </a:ext>
            </a:extLst>
          </p:cNvPr>
          <p:cNvGrpSpPr/>
          <p:nvPr/>
        </p:nvGrpSpPr>
        <p:grpSpPr>
          <a:xfrm>
            <a:off x="816446" y="3558724"/>
            <a:ext cx="1035033" cy="1035033"/>
            <a:chOff x="2025771" y="2985178"/>
            <a:chExt cx="776275" cy="776275"/>
          </a:xfrm>
        </p:grpSpPr>
        <p:sp>
          <p:nvSpPr>
            <p:cNvPr id="3" name="Rounded Rectangle 7">
              <a:extLst>
                <a:ext uri="{FF2B5EF4-FFF2-40B4-BE49-F238E27FC236}">
                  <a16:creationId xmlns:a16="http://schemas.microsoft.com/office/drawing/2014/main" id="{0993F79D-4788-BA9B-F7DC-6F072A69C00B}"/>
                </a:ext>
              </a:extLst>
            </p:cNvPr>
            <p:cNvSpPr/>
            <p:nvPr/>
          </p:nvSpPr>
          <p:spPr>
            <a:xfrm>
              <a:off x="2025771" y="2985178"/>
              <a:ext cx="776275" cy="776275"/>
            </a:xfrm>
            <a:prstGeom prst="roundRect">
              <a:avLst>
                <a:gd name="adj" fmla="val 8120"/>
              </a:avLst>
            </a:prstGeom>
            <a:solidFill>
              <a:srgbClr val="AB7D2C"/>
            </a:solidFill>
            <a:ln>
              <a:noFill/>
            </a:ln>
            <a:effectLst>
              <a:outerShdw blurRad="114578" dist="190500" dir="5400000" sx="85000" sy="85000" algn="t" rotWithShape="0">
                <a:prstClr val="black">
                  <a:alpha val="2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51">
                <a:solidFill>
                  <a:srgbClr val="FFFFFF"/>
                </a:solidFill>
                <a:latin typeface="Aptos" panose="020B0004020202020204" pitchFamily="34" charset="0"/>
              </a:endParaRPr>
            </a:p>
          </p:txBody>
        </p:sp>
        <p:pic>
          <p:nvPicPr>
            <p:cNvPr id="14" name="Image 6">
              <a:extLst>
                <a:ext uri="{FF2B5EF4-FFF2-40B4-BE49-F238E27FC236}">
                  <a16:creationId xmlns:a16="http://schemas.microsoft.com/office/drawing/2014/main" id="{6F305681-227D-4DC1-5F1B-3F03C96BAE80}"/>
                </a:ext>
              </a:extLst>
            </p:cNvPr>
            <p:cNvPicPr/>
            <p:nvPr/>
          </p:nvPicPr>
          <p:blipFill rotWithShape="1">
            <a:blip r:embed="rId6"/>
            <a:srcRect l="9746" t="24139" r="69874" b="24139"/>
            <a:stretch/>
          </p:blipFill>
          <p:spPr>
            <a:xfrm>
              <a:off x="2107789" y="3078930"/>
              <a:ext cx="601590" cy="593750"/>
            </a:xfrm>
            <a:prstGeom prst="rect">
              <a:avLst/>
            </a:prstGeom>
          </p:spPr>
        </p:pic>
      </p:grpSp>
      <p:grpSp>
        <p:nvGrpSpPr>
          <p:cNvPr id="22" name="Groupe 21">
            <a:extLst>
              <a:ext uri="{FF2B5EF4-FFF2-40B4-BE49-F238E27FC236}">
                <a16:creationId xmlns:a16="http://schemas.microsoft.com/office/drawing/2014/main" id="{EA374DEC-A6B6-3B3D-DF20-DC6901FB77D7}"/>
              </a:ext>
            </a:extLst>
          </p:cNvPr>
          <p:cNvGrpSpPr/>
          <p:nvPr/>
        </p:nvGrpSpPr>
        <p:grpSpPr>
          <a:xfrm>
            <a:off x="2887040" y="3614322"/>
            <a:ext cx="1035033" cy="1035033"/>
            <a:chOff x="3408383" y="2872460"/>
            <a:chExt cx="862781" cy="862781"/>
          </a:xfrm>
          <a:effectLst>
            <a:outerShdw blurRad="157409" dist="134519" dir="5400000" sx="92000" sy="92000" algn="t" rotWithShape="0">
              <a:prstClr val="black">
                <a:alpha val="31000"/>
              </a:prstClr>
            </a:outerShdw>
          </a:effectLst>
        </p:grpSpPr>
        <p:sp>
          <p:nvSpPr>
            <p:cNvPr id="6" name="Rounded Rectangle 10">
              <a:extLst>
                <a:ext uri="{FF2B5EF4-FFF2-40B4-BE49-F238E27FC236}">
                  <a16:creationId xmlns:a16="http://schemas.microsoft.com/office/drawing/2014/main" id="{9AB8D032-B5A5-BBA7-6875-BD83C89581B5}"/>
                </a:ext>
              </a:extLst>
            </p:cNvPr>
            <p:cNvSpPr/>
            <p:nvPr/>
          </p:nvSpPr>
          <p:spPr>
            <a:xfrm>
              <a:off x="3408383" y="2872460"/>
              <a:ext cx="862781" cy="862781"/>
            </a:xfrm>
            <a:prstGeom prst="roundRect">
              <a:avLst>
                <a:gd name="adj" fmla="val 8120"/>
              </a:avLst>
            </a:prstGeom>
            <a:solidFill>
              <a:srgbClr val="003B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51">
                <a:solidFill>
                  <a:srgbClr val="FFFFFF"/>
                </a:solidFill>
                <a:latin typeface="Aptos" panose="020B0004020202020204" pitchFamily="34" charset="0"/>
              </a:endParaRPr>
            </a:p>
          </p:txBody>
        </p:sp>
        <p:pic>
          <p:nvPicPr>
            <p:cNvPr id="18" name="Image 5">
              <a:extLst>
                <a:ext uri="{FF2B5EF4-FFF2-40B4-BE49-F238E27FC236}">
                  <a16:creationId xmlns:a16="http://schemas.microsoft.com/office/drawing/2014/main" id="{4AA552E5-CF38-9B9E-DAD8-E92C84018F75}"/>
                </a:ext>
              </a:extLst>
            </p:cNvPr>
            <p:cNvPicPr/>
            <p:nvPr/>
          </p:nvPicPr>
          <p:blipFill rotWithShape="1">
            <a:blip r:embed="rId7"/>
            <a:srcRect t="29891" b="29891"/>
            <a:stretch/>
          </p:blipFill>
          <p:spPr>
            <a:xfrm>
              <a:off x="3448850" y="3144102"/>
              <a:ext cx="791194" cy="318196"/>
            </a:xfrm>
            <a:prstGeom prst="rect">
              <a:avLst/>
            </a:prstGeom>
          </p:spPr>
        </p:pic>
      </p:grpSp>
      <p:grpSp>
        <p:nvGrpSpPr>
          <p:cNvPr id="39" name="Groupe 38">
            <a:extLst>
              <a:ext uri="{FF2B5EF4-FFF2-40B4-BE49-F238E27FC236}">
                <a16:creationId xmlns:a16="http://schemas.microsoft.com/office/drawing/2014/main" id="{3FEDC9D3-6C06-7AB1-FBC5-333759437F5B}"/>
              </a:ext>
            </a:extLst>
          </p:cNvPr>
          <p:cNvGrpSpPr/>
          <p:nvPr/>
        </p:nvGrpSpPr>
        <p:grpSpPr>
          <a:xfrm>
            <a:off x="7612888" y="3675830"/>
            <a:ext cx="1035033" cy="1035033"/>
            <a:chOff x="5262909" y="2984527"/>
            <a:chExt cx="776275" cy="776275"/>
          </a:xfrm>
        </p:grpSpPr>
        <p:sp>
          <p:nvSpPr>
            <p:cNvPr id="25" name="Rounded Rectangle 12">
              <a:extLst>
                <a:ext uri="{FF2B5EF4-FFF2-40B4-BE49-F238E27FC236}">
                  <a16:creationId xmlns:a16="http://schemas.microsoft.com/office/drawing/2014/main" id="{543C5345-2D9C-288D-A2CA-B6B61A58531C}"/>
                </a:ext>
              </a:extLst>
            </p:cNvPr>
            <p:cNvSpPr/>
            <p:nvPr/>
          </p:nvSpPr>
          <p:spPr>
            <a:xfrm>
              <a:off x="5262909" y="2984527"/>
              <a:ext cx="776275" cy="776275"/>
            </a:xfrm>
            <a:prstGeom prst="roundRect">
              <a:avLst>
                <a:gd name="adj" fmla="val 8120"/>
              </a:avLst>
            </a:prstGeom>
            <a:solidFill>
              <a:srgbClr val="D5111A"/>
            </a:solidFill>
            <a:ln>
              <a:noFill/>
            </a:ln>
            <a:effectLst>
              <a:outerShdw blurRad="157409" dist="134519" dir="5400000" sx="92000" sy="92000" algn="t" rotWithShape="0">
                <a:prstClr val="black">
                  <a:alpha val="31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en-US" sz="1051">
                <a:solidFill>
                  <a:srgbClr val="FFFFFF"/>
                </a:solidFill>
                <a:latin typeface="Aptos" panose="020B0004020202020204" pitchFamily="34" charset="0"/>
              </a:endParaRPr>
            </a:p>
          </p:txBody>
        </p:sp>
        <p:pic>
          <p:nvPicPr>
            <p:cNvPr id="28" name="Image 27" descr="Une image contenant texte, capture d’écran, Police, Graphique&#10;&#10;Description générée automatiquement">
              <a:extLst>
                <a:ext uri="{FF2B5EF4-FFF2-40B4-BE49-F238E27FC236}">
                  <a16:creationId xmlns:a16="http://schemas.microsoft.com/office/drawing/2014/main" id="{EABFC881-97C6-A75D-076E-210812A2CD3B}"/>
                </a:ext>
              </a:extLst>
            </p:cNvPr>
            <p:cNvPicPr>
              <a:picLocks noChangeAspect="1"/>
            </p:cNvPicPr>
            <p:nvPr/>
          </p:nvPicPr>
          <p:blipFill>
            <a:blip r:embed="rId8"/>
            <a:stretch>
              <a:fillRect/>
            </a:stretch>
          </p:blipFill>
          <p:spPr>
            <a:xfrm>
              <a:off x="5295107" y="3255846"/>
              <a:ext cx="702993" cy="207469"/>
            </a:xfrm>
            <a:prstGeom prst="rect">
              <a:avLst/>
            </a:prstGeom>
          </p:spPr>
        </p:pic>
      </p:grpSp>
      <p:sp>
        <p:nvSpPr>
          <p:cNvPr id="2" name="Title 1">
            <a:extLst>
              <a:ext uri="{FF2B5EF4-FFF2-40B4-BE49-F238E27FC236}">
                <a16:creationId xmlns:a16="http://schemas.microsoft.com/office/drawing/2014/main" id="{5B67A5ED-2D2E-5EFD-19DA-39947ECD0AFC}"/>
              </a:ext>
            </a:extLst>
          </p:cNvPr>
          <p:cNvSpPr txBox="1">
            <a:spLocks/>
          </p:cNvSpPr>
          <p:nvPr/>
        </p:nvSpPr>
        <p:spPr>
          <a:xfrm>
            <a:off x="765355" y="2257877"/>
            <a:ext cx="10970684" cy="1140884"/>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Aptos" panose="020B0004020202020204" pitchFamily="34" charset="0"/>
                <a:ea typeface="+mj-ea"/>
                <a:cs typeface="+mj-cs"/>
              </a:defRPr>
            </a:lvl1pPr>
          </a:lstStyle>
          <a:p>
            <a:pPr defTabSz="914377" fontAlgn="base">
              <a:lnSpc>
                <a:spcPct val="100000"/>
              </a:lnSpc>
              <a:defRPr/>
            </a:pPr>
            <a:r>
              <a:rPr lang="fr-CA" sz="1600" dirty="0">
                <a:solidFill>
                  <a:srgbClr val="121212"/>
                </a:solidFill>
                <a:latin typeface="Aptos Light" panose="020B0004020202020204" pitchFamily="34" charset="0"/>
              </a:rPr>
              <a:t>À titre de membre de plusieurs organisations reconnues mondialement, nous nous engageons à respecter les normes professionnelles et les règles de déontologie les plus rigoureuses pour vous offrir des données fiables. Notre équipe de direction et nos collègues contribuent activement à faire progresser notre industrie et à bâtir une communauté mondiale.</a:t>
            </a:r>
            <a:endParaRPr lang="en-US" sz="2400" dirty="0">
              <a:solidFill>
                <a:srgbClr val="212121"/>
              </a:solidFill>
              <a:latin typeface="Aptos Light" panose="020B0004020202020204" pitchFamily="34" charset="0"/>
            </a:endParaRPr>
          </a:p>
        </p:txBody>
      </p:sp>
      <p:pic>
        <p:nvPicPr>
          <p:cNvPr id="10" name="Image 9" descr="Une image contenant texte, Police, Graphique, capture d’écran&#10;&#10;Description générée automatiquement">
            <a:extLst>
              <a:ext uri="{FF2B5EF4-FFF2-40B4-BE49-F238E27FC236}">
                <a16:creationId xmlns:a16="http://schemas.microsoft.com/office/drawing/2014/main" id="{383BC099-E4A6-E14F-5B6E-4DE1A213EC2B}"/>
              </a:ext>
            </a:extLst>
          </p:cNvPr>
          <p:cNvPicPr>
            <a:picLocks noChangeAspect="1"/>
          </p:cNvPicPr>
          <p:nvPr/>
        </p:nvPicPr>
        <p:blipFill>
          <a:blip r:embed="rId9"/>
          <a:stretch>
            <a:fillRect/>
          </a:stretch>
        </p:blipFill>
        <p:spPr>
          <a:xfrm>
            <a:off x="9833499" y="3922652"/>
            <a:ext cx="850628" cy="390211"/>
          </a:xfrm>
          <a:prstGeom prst="rect">
            <a:avLst/>
          </a:prstGeom>
        </p:spPr>
      </p:pic>
      <p:sp>
        <p:nvSpPr>
          <p:cNvPr id="5" name="Slide Number Placeholder 5">
            <a:extLst>
              <a:ext uri="{FF2B5EF4-FFF2-40B4-BE49-F238E27FC236}">
                <a16:creationId xmlns:a16="http://schemas.microsoft.com/office/drawing/2014/main" id="{1543295B-D78C-2ACF-144F-EC1531088FD4}"/>
              </a:ext>
            </a:extLst>
          </p:cNvPr>
          <p:cNvSpPr>
            <a:spLocks noGrp="1"/>
          </p:cNvSpPr>
          <p:nvPr>
            <p:ph type="sldNum" sz="quarter" idx="12"/>
          </p:nvPr>
        </p:nvSpPr>
        <p:spPr>
          <a:xfrm>
            <a:off x="11055928" y="6561139"/>
            <a:ext cx="1136073" cy="296863"/>
          </a:xfrm>
        </p:spPr>
        <p:txBody>
          <a:bodyPr/>
          <a:lstStyle/>
          <a:p>
            <a:pPr defTabSz="609585">
              <a:defRPr/>
            </a:pPr>
            <a:fld id="{FE142C23-2E17-9648-8B0C-A5E87F69F9CE}" type="slidenum">
              <a:rPr lang="en-US">
                <a:solidFill>
                  <a:srgbClr val="212121"/>
                </a:solidFill>
              </a:rPr>
              <a:pPr defTabSz="609585">
                <a:defRPr/>
              </a:pPr>
              <a:t>29</a:t>
            </a:fld>
            <a:endParaRPr lang="en-US" dirty="0">
              <a:solidFill>
                <a:srgbClr val="212121"/>
              </a:solidFill>
            </a:endParaRPr>
          </a:p>
        </p:txBody>
      </p:sp>
      <p:sp>
        <p:nvSpPr>
          <p:cNvPr id="9" name="Rounded Rectangle 5">
            <a:extLst>
              <a:ext uri="{FF2B5EF4-FFF2-40B4-BE49-F238E27FC236}">
                <a16:creationId xmlns:a16="http://schemas.microsoft.com/office/drawing/2014/main" id="{8DD3037B-B226-BC08-94D1-7757F0625F0C}"/>
              </a:ext>
            </a:extLst>
          </p:cNvPr>
          <p:cNvSpPr/>
          <p:nvPr/>
        </p:nvSpPr>
        <p:spPr>
          <a:xfrm>
            <a:off x="701372" y="4663173"/>
            <a:ext cx="2011112" cy="1725815"/>
          </a:xfrm>
          <a:prstGeom prst="roundRect">
            <a:avLst>
              <a:gd name="adj" fmla="val 4208"/>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90000" rtlCol="0" anchor="t" anchorCtr="0"/>
          <a:lstStyle/>
          <a:p>
            <a:pPr defTabSz="914377">
              <a:lnSpc>
                <a:spcPts val="1160"/>
              </a:lnSpc>
              <a:defRPr/>
            </a:pPr>
            <a:r>
              <a:rPr lang="en-CA" sz="1200" b="1" dirty="0">
                <a:solidFill>
                  <a:srgbClr val="212121"/>
                </a:solidFill>
                <a:latin typeface="Aptos SemiBold" panose="020B0004020202020204" pitchFamily="34" charset="0"/>
              </a:rPr>
              <a:t>Canada</a:t>
            </a:r>
            <a:br>
              <a:rPr lang="en-CA" sz="1200" b="1" dirty="0">
                <a:solidFill>
                  <a:srgbClr val="212121"/>
                </a:solidFill>
                <a:latin typeface="Aptos SemiBold" panose="020B0004020202020204" pitchFamily="34" charset="0"/>
              </a:rPr>
            </a:br>
            <a:endParaRPr lang="en-US" sz="1000" dirty="0">
              <a:solidFill>
                <a:srgbClr val="212121"/>
              </a:solidFill>
              <a:latin typeface="Aptos" panose="020B0004020202020204" pitchFamily="34" charset="0"/>
            </a:endParaRPr>
          </a:p>
          <a:p>
            <a:pPr defTabSz="609585">
              <a:defRPr/>
            </a:pPr>
            <a:r>
              <a:rPr lang="fr-CA" sz="1067" dirty="0">
                <a:solidFill>
                  <a:srgbClr val="000000"/>
                </a:solidFill>
                <a:latin typeface="Aptos" panose="020B0004020202020204" pitchFamily="34" charset="0"/>
              </a:rPr>
              <a:t>Léger est membre CRIC — Conseil de recherche et d’intelligence marketing canadien, l’association qui chapeaute l’industrie de la recherche marketing et des sondages.</a:t>
            </a:r>
            <a:endParaRPr lang="en-CA" sz="1067" dirty="0">
              <a:solidFill>
                <a:srgbClr val="000000"/>
              </a:solidFill>
              <a:latin typeface="Aptos" panose="020B0004020202020204" pitchFamily="34" charset="0"/>
            </a:endParaRPr>
          </a:p>
        </p:txBody>
      </p:sp>
      <p:sp>
        <p:nvSpPr>
          <p:cNvPr id="12" name="Rounded Rectangle 9">
            <a:extLst>
              <a:ext uri="{FF2B5EF4-FFF2-40B4-BE49-F238E27FC236}">
                <a16:creationId xmlns:a16="http://schemas.microsoft.com/office/drawing/2014/main" id="{8803B900-D78C-8F56-077A-43FBB2D7A31F}"/>
              </a:ext>
            </a:extLst>
          </p:cNvPr>
          <p:cNvSpPr/>
          <p:nvPr/>
        </p:nvSpPr>
        <p:spPr>
          <a:xfrm>
            <a:off x="2770868" y="4663173"/>
            <a:ext cx="2519409" cy="1725815"/>
          </a:xfrm>
          <a:prstGeom prst="roundRect">
            <a:avLst>
              <a:gd name="adj" fmla="val 4208"/>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90000" rtlCol="0" anchor="t" anchorCtr="0"/>
          <a:lstStyle/>
          <a:p>
            <a:pPr defTabSz="914377">
              <a:lnSpc>
                <a:spcPts val="1160"/>
              </a:lnSpc>
              <a:defRPr/>
            </a:pPr>
            <a:r>
              <a:rPr lang="en-US" sz="1200" b="1" dirty="0">
                <a:solidFill>
                  <a:srgbClr val="212121"/>
                </a:solidFill>
                <a:latin typeface="Aptos SemiBold"/>
              </a:rPr>
              <a:t>Europe</a:t>
            </a:r>
          </a:p>
          <a:p>
            <a:pPr defTabSz="914377">
              <a:lnSpc>
                <a:spcPts val="1160"/>
              </a:lnSpc>
              <a:defRPr/>
            </a:pPr>
            <a:endParaRPr lang="en-US" sz="1000" dirty="0">
              <a:solidFill>
                <a:srgbClr val="212121"/>
              </a:solidFill>
              <a:latin typeface="Aptos" panose="020B0004020202020204" pitchFamily="34" charset="0"/>
            </a:endParaRPr>
          </a:p>
          <a:p>
            <a:pPr defTabSz="609585">
              <a:lnSpc>
                <a:spcPct val="110000"/>
              </a:lnSpc>
              <a:defRPr/>
            </a:pPr>
            <a:r>
              <a:rPr lang="fr-CA" sz="1067" dirty="0">
                <a:solidFill>
                  <a:srgbClr val="000000"/>
                </a:solidFill>
                <a:latin typeface="Aptos"/>
              </a:rPr>
              <a:t>Léger est membre d'ESOMAR, l'association mondiale de l'industrie de la recherche, et s'engage à respecter le code international ICC/ESOMAR pour les études de marché, sociales et d'opinion, ainsi que l'analytique des données.</a:t>
            </a:r>
            <a:endParaRPr lang="en-US" sz="1000" dirty="0">
              <a:solidFill>
                <a:srgbClr val="212121"/>
              </a:solidFill>
              <a:latin typeface="Aptos" panose="020B0004020202020204" pitchFamily="34" charset="0"/>
            </a:endParaRPr>
          </a:p>
        </p:txBody>
      </p:sp>
      <p:sp>
        <p:nvSpPr>
          <p:cNvPr id="15" name="Rounded Rectangle 11">
            <a:extLst>
              <a:ext uri="{FF2B5EF4-FFF2-40B4-BE49-F238E27FC236}">
                <a16:creationId xmlns:a16="http://schemas.microsoft.com/office/drawing/2014/main" id="{BAF33AE2-2231-193D-31F6-8AF45C3A2A12}"/>
              </a:ext>
            </a:extLst>
          </p:cNvPr>
          <p:cNvSpPr/>
          <p:nvPr/>
        </p:nvSpPr>
        <p:spPr>
          <a:xfrm>
            <a:off x="5117932" y="4686722"/>
            <a:ext cx="2011112" cy="1725815"/>
          </a:xfrm>
          <a:prstGeom prst="roundRect">
            <a:avLst>
              <a:gd name="adj" fmla="val 4208"/>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90000" rtlCol="0" anchor="t" anchorCtr="0"/>
          <a:lstStyle/>
          <a:p>
            <a:pPr defTabSz="914377">
              <a:lnSpc>
                <a:spcPts val="1160"/>
              </a:lnSpc>
              <a:defRPr/>
            </a:pPr>
            <a:r>
              <a:rPr lang="en-US" sz="1200" b="1" dirty="0" err="1">
                <a:solidFill>
                  <a:srgbClr val="212121"/>
                </a:solidFill>
                <a:latin typeface="Aptos SemiBold" panose="020B0004020202020204" pitchFamily="34" charset="0"/>
              </a:rPr>
              <a:t>Amérique</a:t>
            </a:r>
            <a:endParaRPr lang="en-US" sz="1200" b="1" dirty="0">
              <a:solidFill>
                <a:srgbClr val="212121"/>
              </a:solidFill>
              <a:latin typeface="Aptos SemiBold" panose="020B0004020202020204" pitchFamily="34" charset="0"/>
            </a:endParaRPr>
          </a:p>
          <a:p>
            <a:pPr defTabSz="914377">
              <a:lnSpc>
                <a:spcPts val="1160"/>
              </a:lnSpc>
              <a:defRPr/>
            </a:pPr>
            <a:endParaRPr lang="en-US" sz="1000" dirty="0">
              <a:solidFill>
                <a:srgbClr val="212121"/>
              </a:solidFill>
              <a:latin typeface="Aptos" panose="020B0004020202020204" pitchFamily="34" charset="0"/>
            </a:endParaRPr>
          </a:p>
          <a:p>
            <a:pPr defTabSz="609585">
              <a:lnSpc>
                <a:spcPct val="110000"/>
              </a:lnSpc>
              <a:defRPr/>
            </a:pPr>
            <a:r>
              <a:rPr lang="fr-CA" sz="1067" dirty="0">
                <a:solidFill>
                  <a:srgbClr val="000000"/>
                </a:solidFill>
                <a:latin typeface="Aptos" panose="020B0004020202020204" pitchFamily="34" charset="0"/>
              </a:rPr>
              <a:t>Léger est également membre de Insights Association, l’association américaine de recherche en marketing analytique. </a:t>
            </a:r>
            <a:endParaRPr lang="en-US" sz="1000" dirty="0">
              <a:solidFill>
                <a:srgbClr val="212121"/>
              </a:solidFill>
              <a:latin typeface="Aptos" panose="020B0004020202020204" pitchFamily="34" charset="0"/>
            </a:endParaRPr>
          </a:p>
        </p:txBody>
      </p:sp>
      <p:sp>
        <p:nvSpPr>
          <p:cNvPr id="17" name="Rounded Rectangle 13">
            <a:extLst>
              <a:ext uri="{FF2B5EF4-FFF2-40B4-BE49-F238E27FC236}">
                <a16:creationId xmlns:a16="http://schemas.microsoft.com/office/drawing/2014/main" id="{F352E486-D3CB-3EB0-A26D-6D0D057F5D8F}"/>
              </a:ext>
            </a:extLst>
          </p:cNvPr>
          <p:cNvSpPr/>
          <p:nvPr/>
        </p:nvSpPr>
        <p:spPr>
          <a:xfrm>
            <a:off x="7459784" y="4667819"/>
            <a:ext cx="2825643" cy="1725815"/>
          </a:xfrm>
          <a:prstGeom prst="roundRect">
            <a:avLst>
              <a:gd name="adj" fmla="val 4208"/>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90000" rtlCol="0" anchor="t" anchorCtr="0"/>
          <a:lstStyle/>
          <a:p>
            <a:pPr defTabSz="914377">
              <a:lnSpc>
                <a:spcPts val="1160"/>
              </a:lnSpc>
              <a:defRPr/>
            </a:pPr>
            <a:r>
              <a:rPr lang="en-US" sz="1200" b="1" dirty="0">
                <a:solidFill>
                  <a:srgbClr val="212121"/>
                </a:solidFill>
                <a:latin typeface="Aptos SemiBold" panose="020B0004020202020204" pitchFamily="34" charset="0"/>
              </a:rPr>
              <a:t>International</a:t>
            </a:r>
            <a:br>
              <a:rPr lang="en-US" sz="1200" b="1" dirty="0">
                <a:solidFill>
                  <a:srgbClr val="212121"/>
                </a:solidFill>
                <a:latin typeface="Aptos SemiBold" panose="020B0004020202020204" pitchFamily="34" charset="0"/>
              </a:rPr>
            </a:br>
            <a:endParaRPr lang="en-US" sz="1000" dirty="0">
              <a:solidFill>
                <a:srgbClr val="212121"/>
              </a:solidFill>
              <a:latin typeface="Aptos" panose="020B0004020202020204" pitchFamily="34" charset="0"/>
            </a:endParaRPr>
          </a:p>
          <a:p>
            <a:pPr defTabSz="609585">
              <a:lnSpc>
                <a:spcPct val="110000"/>
              </a:lnSpc>
              <a:defRPr/>
            </a:pPr>
            <a:r>
              <a:rPr lang="fr-CA" sz="1067" dirty="0">
                <a:solidFill>
                  <a:srgbClr val="000000"/>
                </a:solidFill>
                <a:latin typeface="Aptos" panose="020B0004020202020204" pitchFamily="34" charset="0"/>
              </a:rPr>
              <a:t>Léger est membre du Worldwide Independent Network of Market Research (WIN), une alliance mondiale de firmes de recherche marketing et de sondage qui collaborent pour partager leur expertise, leurs méthodologies et leurs connaissances sur divers marchés.</a:t>
            </a:r>
            <a:endParaRPr lang="en-US" sz="1067" dirty="0">
              <a:solidFill>
                <a:srgbClr val="000000"/>
              </a:solidFill>
              <a:latin typeface="Aptos" panose="020B0004020202020204" pitchFamily="34" charset="0"/>
            </a:endParaRPr>
          </a:p>
        </p:txBody>
      </p:sp>
    </p:spTree>
    <p:extLst>
      <p:ext uri="{BB962C8B-B14F-4D97-AF65-F5344CB8AC3E}">
        <p14:creationId xmlns:p14="http://schemas.microsoft.com/office/powerpoint/2010/main" val="2809221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1FEDEED-4E0B-F3F7-8CB1-12647CD2CC6B}"/>
              </a:ext>
            </a:extLst>
          </p:cNvPr>
          <p:cNvSpPr/>
          <p:nvPr/>
        </p:nvSpPr>
        <p:spPr>
          <a:xfrm>
            <a:off x="0" y="0"/>
            <a:ext cx="6096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14" name="Titre 1">
            <a:extLst>
              <a:ext uri="{FF2B5EF4-FFF2-40B4-BE49-F238E27FC236}">
                <a16:creationId xmlns:a16="http://schemas.microsoft.com/office/drawing/2014/main" id="{4C54BF8C-01BC-DDA7-519B-65BB42187EAA}"/>
              </a:ext>
            </a:extLst>
          </p:cNvPr>
          <p:cNvSpPr txBox="1">
            <a:spLocks/>
          </p:cNvSpPr>
          <p:nvPr/>
        </p:nvSpPr>
        <p:spPr>
          <a:xfrm>
            <a:off x="428960" y="813845"/>
            <a:ext cx="4283040" cy="3690777"/>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b="1" dirty="0">
                <a:solidFill>
                  <a:schemeClr val="bg1"/>
                </a:solidFill>
                <a:latin typeface="Franklin Gothic Book" panose="020B0503020102020204" pitchFamily="34" charset="0"/>
              </a:rPr>
              <a:t>Une </a:t>
            </a:r>
            <a:r>
              <a:rPr lang="fr-FR" sz="3600" b="1" dirty="0">
                <a:solidFill>
                  <a:srgbClr val="FFCC00"/>
                </a:solidFill>
                <a:latin typeface="Franklin Gothic Book" panose="020B0503020102020204" pitchFamily="34" charset="0"/>
              </a:rPr>
              <a:t>mission</a:t>
            </a:r>
            <a:r>
              <a:rPr lang="fr-FR" sz="3600" b="1" dirty="0">
                <a:solidFill>
                  <a:schemeClr val="bg1"/>
                </a:solidFill>
                <a:latin typeface="Franklin Gothic Book" panose="020B0503020102020204" pitchFamily="34" charset="0"/>
              </a:rPr>
              <a:t> simple,</a:t>
            </a:r>
          </a:p>
          <a:p>
            <a:r>
              <a:rPr lang="fr-FR" sz="3600" b="1" dirty="0">
                <a:solidFill>
                  <a:schemeClr val="bg1"/>
                </a:solidFill>
                <a:latin typeface="Franklin Gothic Book" panose="020B0503020102020204" pitchFamily="34" charset="0"/>
              </a:rPr>
              <a:t>portée vers l’avant.</a:t>
            </a:r>
          </a:p>
        </p:txBody>
      </p:sp>
      <p:sp>
        <p:nvSpPr>
          <p:cNvPr id="3" name="TextBox 2">
            <a:extLst>
              <a:ext uri="{FF2B5EF4-FFF2-40B4-BE49-F238E27FC236}">
                <a16:creationId xmlns:a16="http://schemas.microsoft.com/office/drawing/2014/main" id="{B40E71BE-812D-9823-DD45-18C7F4BFFA2A}"/>
              </a:ext>
            </a:extLst>
          </p:cNvPr>
          <p:cNvSpPr txBox="1"/>
          <p:nvPr/>
        </p:nvSpPr>
        <p:spPr>
          <a:xfrm>
            <a:off x="6524960" y="813845"/>
            <a:ext cx="5021179" cy="3785652"/>
          </a:xfrm>
          <a:prstGeom prst="rect">
            <a:avLst/>
          </a:prstGeom>
          <a:noFill/>
        </p:spPr>
        <p:txBody>
          <a:bodyPr wrap="square">
            <a:spAutoFit/>
          </a:bodyPr>
          <a:lstStyle/>
          <a:p>
            <a:pPr marL="0" indent="0">
              <a:buNone/>
            </a:pPr>
            <a:r>
              <a:rPr lang="fr-FR" sz="2400" dirty="0">
                <a:latin typeface="Franklin Gothic Book" panose="020B0503020102020204" pitchFamily="34" charset="0"/>
              </a:rPr>
              <a:t>Concrétiser la notion d’humanité, la mesurer, la faire évoluer, informer et sensibiliser la population sur ce qui définit l’humanité afin qu’elle se l’approprie, la défende et la chérisse.</a:t>
            </a:r>
          </a:p>
          <a:p>
            <a:pPr marL="0" indent="0">
              <a:buNone/>
            </a:pPr>
            <a:endParaRPr lang="fr-FR" sz="2400" dirty="0">
              <a:latin typeface="Franklin Gothic Book" panose="020B0503020102020204" pitchFamily="34" charset="0"/>
            </a:endParaRPr>
          </a:p>
          <a:p>
            <a:pPr marL="0" indent="0">
              <a:buNone/>
            </a:pPr>
            <a:r>
              <a:rPr lang="fr-FR" sz="2400" dirty="0">
                <a:latin typeface="Franklin Gothic Book" panose="020B0503020102020204" pitchFamily="34" charset="0"/>
              </a:rPr>
              <a:t>Favoriser des prises de consciences individuelles et collectives </a:t>
            </a:r>
            <a:r>
              <a:rPr lang="fr-CA" sz="2400" kern="0" spc="-15" dirty="0">
                <a:latin typeface="Franklin Gothic Book" panose="020B0503020102020204" pitchFamily="34" charset="0"/>
              </a:rPr>
              <a:t>menant à</a:t>
            </a:r>
            <a:r>
              <a:rPr lang="fr-CA" sz="2400" kern="0" spc="-15" dirty="0">
                <a:effectLst/>
                <a:latin typeface="Franklin Gothic Book" panose="020B0503020102020204" pitchFamily="34" charset="0"/>
                <a:ea typeface="Calibri" panose="020F0502020204030204" pitchFamily="34" charset="0"/>
              </a:rPr>
              <a:t> l’adoption de comportements plus humanistes.</a:t>
            </a:r>
            <a:r>
              <a:rPr lang="fr-CA" sz="2400" dirty="0">
                <a:effectLst/>
                <a:latin typeface="Franklin Gothic Book" panose="020B0503020102020204" pitchFamily="34" charset="0"/>
              </a:rPr>
              <a:t> </a:t>
            </a:r>
            <a:endParaRPr lang="fr-FR" sz="2400" dirty="0">
              <a:latin typeface="Franklin Gothic Book" panose="020B0503020102020204" pitchFamily="34" charset="0"/>
            </a:endParaRPr>
          </a:p>
        </p:txBody>
      </p:sp>
      <p:sp>
        <p:nvSpPr>
          <p:cNvPr id="13" name="Rectangle 12">
            <a:extLst>
              <a:ext uri="{FF2B5EF4-FFF2-40B4-BE49-F238E27FC236}">
                <a16:creationId xmlns:a16="http://schemas.microsoft.com/office/drawing/2014/main" id="{760589BA-BF44-5AFF-3C71-1F7B08283144}"/>
              </a:ext>
            </a:extLst>
          </p:cNvPr>
          <p:cNvSpPr/>
          <p:nvPr/>
        </p:nvSpPr>
        <p:spPr>
          <a:xfrm>
            <a:off x="0" y="2461648"/>
            <a:ext cx="4349015" cy="1975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5" name="Rectangle 14">
            <a:extLst>
              <a:ext uri="{FF2B5EF4-FFF2-40B4-BE49-F238E27FC236}">
                <a16:creationId xmlns:a16="http://schemas.microsoft.com/office/drawing/2014/main" id="{D9549686-3F73-70BE-9DEC-BE0402FF6686}"/>
              </a:ext>
            </a:extLst>
          </p:cNvPr>
          <p:cNvSpPr/>
          <p:nvPr/>
        </p:nvSpPr>
        <p:spPr>
          <a:xfrm>
            <a:off x="0" y="2462829"/>
            <a:ext cx="5384208" cy="2438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2860526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27EE2A4-3E21-E755-3D73-72D5FB032DB1}"/>
              </a:ext>
            </a:extLst>
          </p:cNvPr>
          <p:cNvSpPr txBox="1"/>
          <p:nvPr/>
        </p:nvSpPr>
        <p:spPr>
          <a:xfrm>
            <a:off x="2130284" y="976253"/>
            <a:ext cx="7937638" cy="400110"/>
          </a:xfrm>
          <a:prstGeom prst="rect">
            <a:avLst/>
          </a:prstGeom>
          <a:noFill/>
        </p:spPr>
        <p:txBody>
          <a:bodyPr wrap="square" rtlCol="0">
            <a:spAutoFit/>
          </a:bodyPr>
          <a:lstStyle/>
          <a:p>
            <a:pPr algn="ctr"/>
            <a:r>
              <a:rPr lang="fr-CA" sz="2000" dirty="0">
                <a:latin typeface="Aptos" panose="020B0004020202020204" pitchFamily="34" charset="0"/>
              </a:rPr>
              <a:t>La firme de recherche derrière le tout premier Indice d’Humanité</a:t>
            </a:r>
          </a:p>
        </p:txBody>
      </p:sp>
    </p:spTree>
    <p:extLst>
      <p:ext uri="{BB962C8B-B14F-4D97-AF65-F5344CB8AC3E}">
        <p14:creationId xmlns:p14="http://schemas.microsoft.com/office/powerpoint/2010/main" val="339817394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BBCA89-8E61-D351-D967-DB8D8FA1ECFE}"/>
              </a:ext>
            </a:extLst>
          </p:cNvPr>
          <p:cNvSpPr/>
          <p:nvPr/>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sp>
        <p:nvSpPr>
          <p:cNvPr id="2" name="Titre 1">
            <a:extLst>
              <a:ext uri="{FF2B5EF4-FFF2-40B4-BE49-F238E27FC236}">
                <a16:creationId xmlns:a16="http://schemas.microsoft.com/office/drawing/2014/main" id="{E39B1894-97F9-D5DB-07E1-FBE794AB6BE2}"/>
              </a:ext>
            </a:extLst>
          </p:cNvPr>
          <p:cNvSpPr txBox="1">
            <a:spLocks/>
          </p:cNvSpPr>
          <p:nvPr/>
        </p:nvSpPr>
        <p:spPr>
          <a:xfrm>
            <a:off x="362973" y="2187463"/>
            <a:ext cx="11647426" cy="2483074"/>
          </a:xfrm>
          <a:prstGeom prst="rect">
            <a:avLst/>
          </a:prstGeom>
        </p:spPr>
        <p:txBody>
          <a:bodyPr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600" b="1" kern="1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L’humanité se définit par une sensibilité, </a:t>
            </a:r>
          </a:p>
          <a:p>
            <a:pPr algn="ctr"/>
            <a:r>
              <a:rPr lang="fr-FR" sz="3600" b="1" kern="1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par une disposition à la compassion </a:t>
            </a:r>
          </a:p>
          <a:p>
            <a:pPr algn="ctr"/>
            <a:r>
              <a:rPr lang="fr-FR" sz="3600" b="1" kern="1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envers nos semblables qui porte à aider, </a:t>
            </a:r>
          </a:p>
          <a:p>
            <a:pPr algn="ctr"/>
            <a:r>
              <a:rPr lang="fr-FR" sz="3600" b="1" kern="1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ainsi qu’une propension à jouer un rôle </a:t>
            </a:r>
          </a:p>
          <a:p>
            <a:pPr algn="ctr"/>
            <a:r>
              <a:rPr lang="fr-FR" sz="3600" b="1" kern="100" dirty="0">
                <a:solidFill>
                  <a:srgbClr val="FFC000"/>
                </a:solidFill>
                <a:effectLst/>
                <a:latin typeface="Calibri" panose="020F0502020204030204" pitchFamily="34" charset="0"/>
                <a:ea typeface="Calibri" panose="020F0502020204030204" pitchFamily="34" charset="0"/>
                <a:cs typeface="Calibri" panose="020F0502020204030204" pitchFamily="34" charset="0"/>
              </a:rPr>
              <a:t>dans le mieux-être de nos communautés.</a:t>
            </a:r>
            <a:endParaRPr lang="fr-CA" sz="3600" kern="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fr-FR" sz="3600" b="1" dirty="0">
              <a:solidFill>
                <a:schemeClr val="bg1"/>
              </a:solidFill>
              <a:latin typeface="Franklin Gothic Book" panose="020B0503020102020204" pitchFamily="34" charset="0"/>
            </a:endParaRPr>
          </a:p>
        </p:txBody>
      </p:sp>
    </p:spTree>
    <p:extLst>
      <p:ext uri="{BB962C8B-B14F-4D97-AF65-F5344CB8AC3E}">
        <p14:creationId xmlns:p14="http://schemas.microsoft.com/office/powerpoint/2010/main" val="989304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99DA-7D92-FBC0-F552-76DC5572330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9C3229-6EA1-1115-4D24-5F23595857CB}"/>
              </a:ext>
            </a:extLst>
          </p:cNvPr>
          <p:cNvSpPr>
            <a:spLocks noGrp="1"/>
          </p:cNvSpPr>
          <p:nvPr>
            <p:ph type="ctrTitle"/>
          </p:nvPr>
        </p:nvSpPr>
        <p:spPr/>
        <p:txBody>
          <a:bodyPr/>
          <a:lstStyle/>
          <a:p>
            <a:r>
              <a:rPr lang="en-US" sz="5400" dirty="0" err="1"/>
              <a:t>Méthodologie</a:t>
            </a:r>
            <a:r>
              <a:rPr lang="en-US" sz="5400" dirty="0"/>
              <a:t> </a:t>
            </a:r>
          </a:p>
        </p:txBody>
      </p:sp>
      <p:sp>
        <p:nvSpPr>
          <p:cNvPr id="7" name="Text Placeholder 6">
            <a:extLst>
              <a:ext uri="{FF2B5EF4-FFF2-40B4-BE49-F238E27FC236}">
                <a16:creationId xmlns:a16="http://schemas.microsoft.com/office/drawing/2014/main" id="{73089E7B-25D5-688D-6A49-FA5509B956F6}"/>
              </a:ext>
            </a:extLst>
          </p:cNvPr>
          <p:cNvSpPr>
            <a:spLocks noGrp="1"/>
          </p:cNvSpPr>
          <p:nvPr>
            <p:ph type="body" sz="quarter" idx="13"/>
          </p:nvPr>
        </p:nvSpPr>
        <p:spPr>
          <a:xfrm>
            <a:off x="334963" y="296864"/>
            <a:ext cx="7524767" cy="1079500"/>
          </a:xfrm>
        </p:spPr>
        <p:txBody>
          <a:bodyPr>
            <a:normAutofit fontScale="92500" lnSpcReduction="20000"/>
          </a:bodyPr>
          <a:lstStyle/>
          <a:p>
            <a:r>
              <a:rPr lang="en-US" dirty="0"/>
              <a:t>1</a:t>
            </a:r>
          </a:p>
        </p:txBody>
      </p:sp>
    </p:spTree>
    <p:extLst>
      <p:ext uri="{BB962C8B-B14F-4D97-AF65-F5344CB8AC3E}">
        <p14:creationId xmlns:p14="http://schemas.microsoft.com/office/powerpoint/2010/main" val="65348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91F9-A45A-803F-7BF7-926006A5516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B90FB4B-25DB-0EB1-7FFE-E89315CFCBFB}"/>
              </a:ext>
            </a:extLst>
          </p:cNvPr>
          <p:cNvSpPr>
            <a:spLocks noGrp="1"/>
          </p:cNvSpPr>
          <p:nvPr>
            <p:ph type="sldNum" sz="quarter" idx="12"/>
            <p:custDataLst>
              <p:tags r:id="rId1"/>
            </p:custDataLst>
          </p:nvPr>
        </p:nvSpPr>
        <p:spPr/>
        <p:txBody>
          <a:bodyPr/>
          <a:lstStyle/>
          <a:p>
            <a:fld id="{FE142C23-2E17-9648-8B0C-A5E87F69F9CE}" type="slidenum">
              <a:rPr lang="en-US" smtClean="0"/>
              <a:t>6</a:t>
            </a:fld>
            <a:endParaRPr lang="en-US"/>
          </a:p>
        </p:txBody>
      </p:sp>
      <p:sp>
        <p:nvSpPr>
          <p:cNvPr id="5" name="Text Placeholder 4">
            <a:extLst>
              <a:ext uri="{FF2B5EF4-FFF2-40B4-BE49-F238E27FC236}">
                <a16:creationId xmlns:a16="http://schemas.microsoft.com/office/drawing/2014/main" id="{DD5C7A3B-5D82-CB6F-9355-6068C4C8BABA}"/>
              </a:ext>
            </a:extLst>
          </p:cNvPr>
          <p:cNvSpPr>
            <a:spLocks noGrp="1"/>
          </p:cNvSpPr>
          <p:nvPr>
            <p:ph type="body" sz="quarter" idx="14"/>
            <p:custDataLst>
              <p:tags r:id="rId2"/>
            </p:custDataLst>
          </p:nvPr>
        </p:nvSpPr>
        <p:spPr/>
        <p:txBody>
          <a:bodyPr>
            <a:normAutofit lnSpcReduction="10000"/>
          </a:bodyPr>
          <a:lstStyle/>
          <a:p>
            <a:r>
              <a:rPr lang="en-US" dirty="0" err="1"/>
              <a:t>Méthodologie</a:t>
            </a:r>
            <a:r>
              <a:rPr lang="en-US" dirty="0"/>
              <a:t> </a:t>
            </a:r>
          </a:p>
        </p:txBody>
      </p:sp>
      <p:graphicFrame>
        <p:nvGraphicFramePr>
          <p:cNvPr id="7" name="Table 6">
            <a:extLst>
              <a:ext uri="{FF2B5EF4-FFF2-40B4-BE49-F238E27FC236}">
                <a16:creationId xmlns:a16="http://schemas.microsoft.com/office/drawing/2014/main" id="{7F97F8B0-86EC-FF33-C94B-362517A21D5F}"/>
              </a:ext>
            </a:extLst>
          </p:cNvPr>
          <p:cNvGraphicFramePr>
            <a:graphicFrameLocks noGrp="1"/>
          </p:cNvGraphicFramePr>
          <p:nvPr>
            <p:custDataLst>
              <p:tags r:id="rId3"/>
            </p:custDataLst>
            <p:extLst>
              <p:ext uri="{D42A27DB-BD31-4B8C-83A1-F6EECF244321}">
                <p14:modId xmlns:p14="http://schemas.microsoft.com/office/powerpoint/2010/main" val="3518624213"/>
              </p:ext>
            </p:extLst>
          </p:nvPr>
        </p:nvGraphicFramePr>
        <p:xfrm>
          <a:off x="420758" y="1264995"/>
          <a:ext cx="9477731" cy="5475488"/>
        </p:xfrm>
        <a:graphic>
          <a:graphicData uri="http://schemas.openxmlformats.org/drawingml/2006/table">
            <a:tbl>
              <a:tblPr firstRow="1" bandRow="1">
                <a:tableStyleId>{2D5ABB26-0587-4C30-8999-92F81FD0307C}</a:tableStyleId>
              </a:tblPr>
              <a:tblGrid>
                <a:gridCol w="1931488">
                  <a:extLst>
                    <a:ext uri="{9D8B030D-6E8A-4147-A177-3AD203B41FA5}">
                      <a16:colId xmlns:a16="http://schemas.microsoft.com/office/drawing/2014/main" val="1859095290"/>
                    </a:ext>
                  </a:extLst>
                </a:gridCol>
                <a:gridCol w="7546243">
                  <a:extLst>
                    <a:ext uri="{9D8B030D-6E8A-4147-A177-3AD203B41FA5}">
                      <a16:colId xmlns:a16="http://schemas.microsoft.com/office/drawing/2014/main" val="2222153190"/>
                    </a:ext>
                  </a:extLst>
                </a:gridCol>
              </a:tblGrid>
              <a:tr h="812048">
                <a:tc>
                  <a:txBody>
                    <a:bodyPr/>
                    <a:lstStyle/>
                    <a:p>
                      <a:r>
                        <a:rPr lang="fr-CA" sz="1200" b="1" i="0" noProof="0" dirty="0">
                          <a:latin typeface="Aptos" panose="020B0004020202020204" pitchFamily="34" charset="0"/>
                          <a:cs typeface="Aparajita" panose="020B0604020202020204" pitchFamily="34" charset="0"/>
                        </a:rPr>
                        <a:t>Comment?</a:t>
                      </a:r>
                    </a:p>
                  </a:txBody>
                  <a:tcPr marL="137160" marR="137160" marT="137160" marB="13716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latin typeface="Aptos" panose="020B0004020202020204" pitchFamily="34" charset="0"/>
                          <a:cs typeface="Aparajita" panose="020B0604020202020204" pitchFamily="34" charset="0"/>
                        </a:rPr>
                        <a:t>Un </a:t>
                      </a:r>
                      <a:r>
                        <a:rPr lang="fr-CA" sz="1200" b="1" i="0" noProof="0" dirty="0">
                          <a:latin typeface="Aptos" panose="020B0004020202020204" pitchFamily="34" charset="0"/>
                          <a:cs typeface="Aparajita" panose="020B0604020202020204" pitchFamily="34" charset="0"/>
                        </a:rPr>
                        <a:t>sondage Web </a:t>
                      </a:r>
                      <a:r>
                        <a:rPr lang="fr-CA" sz="1200" b="0" i="0" noProof="0" dirty="0">
                          <a:latin typeface="Aptos" panose="020B0004020202020204" pitchFamily="34" charset="0"/>
                          <a:cs typeface="Aparajita" panose="020B0604020202020204" pitchFamily="34" charset="0"/>
                        </a:rPr>
                        <a:t>a été réalisé auprès de </a:t>
                      </a:r>
                      <a:r>
                        <a:rPr lang="fr-CA" sz="1200" b="1" i="0" noProof="0" dirty="0">
                          <a:latin typeface="Aptos" panose="020B0004020202020204" pitchFamily="34" charset="0"/>
                          <a:cs typeface="Aparajita" panose="020B0604020202020204" pitchFamily="34" charset="0"/>
                        </a:rPr>
                        <a:t>3 001 </a:t>
                      </a:r>
                      <a:r>
                        <a:rPr lang="fr-CA" sz="1200" b="1" i="0" noProof="0" dirty="0" err="1">
                          <a:latin typeface="Aptos" panose="020B0004020202020204" pitchFamily="34" charset="0"/>
                          <a:cs typeface="Aparajita" panose="020B0604020202020204" pitchFamily="34" charset="0"/>
                        </a:rPr>
                        <a:t>Canadien·ne·s</a:t>
                      </a:r>
                      <a:r>
                        <a:rPr lang="fr-CA" sz="1200" b="1" i="0" noProof="0" dirty="0">
                          <a:latin typeface="Aptos" panose="020B0004020202020204" pitchFamily="34" charset="0"/>
                          <a:cs typeface="Aparajita" panose="020B0604020202020204" pitchFamily="34" charset="0"/>
                        </a:rPr>
                        <a:t> </a:t>
                      </a:r>
                      <a:r>
                        <a:rPr lang="fr-CA" sz="1200" b="0" i="0" noProof="0" dirty="0">
                          <a:latin typeface="Aptos" panose="020B0004020202020204" pitchFamily="34" charset="0"/>
                          <a:cs typeface="Aparajita" panose="020B0604020202020204" pitchFamily="34" charset="0"/>
                        </a:rPr>
                        <a:t> pouvant s’exprimer en français ou en anglais. Les </a:t>
                      </a:r>
                      <a:r>
                        <a:rPr lang="fr-CA" sz="1200" b="0" i="0" noProof="0" dirty="0" err="1">
                          <a:latin typeface="Aptos" panose="020B0004020202020204" pitchFamily="34" charset="0"/>
                          <a:cs typeface="Aparajita" panose="020B0604020202020204" pitchFamily="34" charset="0"/>
                        </a:rPr>
                        <a:t>répondant·e·s</a:t>
                      </a:r>
                      <a:r>
                        <a:rPr lang="fr-CA" sz="1200" b="0" i="0" noProof="0" dirty="0">
                          <a:latin typeface="Aptos" panose="020B0004020202020204" pitchFamily="34" charset="0"/>
                          <a:cs typeface="Aparajita" panose="020B0604020202020204" pitchFamily="34" charset="0"/>
                        </a:rPr>
                        <a:t> ont été </a:t>
                      </a:r>
                      <a:r>
                        <a:rPr lang="fr-CA" sz="1200" b="0" i="0" noProof="0" dirty="0" err="1">
                          <a:latin typeface="Aptos" panose="020B0004020202020204" pitchFamily="34" charset="0"/>
                          <a:cs typeface="Aparajita" panose="020B0604020202020204" pitchFamily="34" charset="0"/>
                        </a:rPr>
                        <a:t>sélectionné·e·s</a:t>
                      </a:r>
                      <a:r>
                        <a:rPr lang="fr-CA" sz="1200" b="0" i="0" noProof="0" dirty="0">
                          <a:latin typeface="Aptos" panose="020B0004020202020204" pitchFamily="34" charset="0"/>
                          <a:cs typeface="Aparajita" panose="020B0604020202020204" pitchFamily="34" charset="0"/>
                        </a:rPr>
                        <a:t> aléatoirement via le panel web LEO de Léger.</a:t>
                      </a:r>
                    </a:p>
                  </a:txBody>
                  <a:tcPr marL="137160" marR="137160" marT="137160" marB="137160"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54344500"/>
                  </a:ext>
                </a:extLst>
              </a:tr>
              <a:tr h="433092">
                <a:tc>
                  <a:txBody>
                    <a:bodyPr/>
                    <a:lstStyle/>
                    <a:p>
                      <a:r>
                        <a:rPr lang="fr-CA" sz="1200" b="1" i="0" noProof="0" dirty="0">
                          <a:latin typeface="Aptos" panose="020B0004020202020204" pitchFamily="34" charset="0"/>
                          <a:cs typeface="Aparajita" panose="020B0604020202020204" pitchFamily="34" charset="0"/>
                        </a:rPr>
                        <a:t>Quand? </a:t>
                      </a:r>
                    </a:p>
                  </a:txBody>
                  <a:tcPr marL="137160" marR="137160" marT="137160" marB="13716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457200" rtl="0" eaLnBrk="1" fontAlgn="base" latinLnBrk="0" hangingPunct="1">
                        <a:lnSpc>
                          <a:spcPct val="100000"/>
                        </a:lnSpc>
                        <a:spcBef>
                          <a:spcPct val="0"/>
                        </a:spcBef>
                        <a:spcAft>
                          <a:spcPct val="0"/>
                        </a:spcAft>
                        <a:buClrTx/>
                        <a:buSzPct val="100000"/>
                        <a:buFontTx/>
                        <a:buNone/>
                        <a:tabLst/>
                      </a:pPr>
                      <a:r>
                        <a:rPr lang="fr-CA" sz="1200" b="0" i="0" noProof="0" dirty="0">
                          <a:latin typeface="Aptos" panose="020B0004020202020204" pitchFamily="34" charset="0"/>
                          <a:cs typeface="Aparajita" panose="020B0604020202020204" pitchFamily="34" charset="0"/>
                        </a:rPr>
                        <a:t>Les données ont été collectées </a:t>
                      </a:r>
                      <a:r>
                        <a:rPr lang="fr-CA" sz="1200" b="1" i="0" noProof="0" dirty="0">
                          <a:latin typeface="Aptos" panose="020B0004020202020204" pitchFamily="34" charset="0"/>
                          <a:cs typeface="Aparajita" panose="020B0604020202020204" pitchFamily="34" charset="0"/>
                        </a:rPr>
                        <a:t>du 15 au 19 août 2024</a:t>
                      </a:r>
                      <a:r>
                        <a:rPr lang="fr-CA" sz="1200" b="0" i="0" noProof="0" dirty="0">
                          <a:latin typeface="Aptos" panose="020B0004020202020204" pitchFamily="34" charset="0"/>
                          <a:cs typeface="Aparajita" panose="020B0604020202020204" pitchFamily="34" charset="0"/>
                        </a:rPr>
                        <a:t>.</a:t>
                      </a:r>
                    </a:p>
                  </a:txBody>
                  <a:tcPr marL="137160" marR="137160" marT="137160" marB="13716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0803625"/>
                  </a:ext>
                </a:extLst>
              </a:tr>
              <a:tr h="570907">
                <a:tc>
                  <a:txBody>
                    <a:bodyPr/>
                    <a:lstStyle/>
                    <a:p>
                      <a:r>
                        <a:rPr lang="fr-CA" sz="1200" b="1" i="0" noProof="0">
                          <a:latin typeface="Aptos" panose="020B0004020202020204" pitchFamily="34" charset="0"/>
                          <a:cs typeface="Aparajita" panose="020B0604020202020204" pitchFamily="34" charset="0"/>
                        </a:rPr>
                        <a:t>Marge d’erreur </a:t>
                      </a:r>
                    </a:p>
                  </a:txBody>
                  <a:tcPr marL="137160" marR="137160" marT="137160" marB="13716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latin typeface="Aptos" panose="020B0004020202020204" pitchFamily="34" charset="0"/>
                          <a:cs typeface="Aparajita" panose="020B0604020202020204" pitchFamily="34" charset="0"/>
                        </a:rPr>
                        <a:t>Il n’est pas possible de calculer une marge d’erreur sur un échantillon tiré d’un panel, mais à titre comparatif, la marge d’erreur maximale pour un échantillon de 3 001 </a:t>
                      </a:r>
                      <a:r>
                        <a:rPr lang="fr-CA" sz="1200" b="0" i="0" noProof="0" dirty="0" err="1">
                          <a:latin typeface="Aptos" panose="020B0004020202020204" pitchFamily="34" charset="0"/>
                          <a:cs typeface="Aparajita" panose="020B0604020202020204" pitchFamily="34" charset="0"/>
                        </a:rPr>
                        <a:t>répondant·e·s</a:t>
                      </a:r>
                      <a:r>
                        <a:rPr lang="fr-CA" sz="1200" b="0" i="0" noProof="0" dirty="0">
                          <a:latin typeface="Aptos" panose="020B0004020202020204" pitchFamily="34" charset="0"/>
                          <a:cs typeface="Aparajita" panose="020B0604020202020204" pitchFamily="34" charset="0"/>
                        </a:rPr>
                        <a:t> est de     +/- 1,79%, et ce, 19 fois sur 20.</a:t>
                      </a:r>
                    </a:p>
                  </a:txBody>
                  <a:tcPr marL="137160" marR="137160" marT="137160" marB="13716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4936518"/>
                  </a:ext>
                </a:extLst>
              </a:tr>
              <a:tr h="567615">
                <a:tc>
                  <a:txBody>
                    <a:bodyPr/>
                    <a:lstStyle/>
                    <a:p>
                      <a:r>
                        <a:rPr lang="fr-CA" sz="1200" b="1" i="0" noProof="0">
                          <a:latin typeface="Aptos" panose="020B0004020202020204" pitchFamily="34" charset="0"/>
                          <a:cs typeface="Aparajita" panose="020B0604020202020204" pitchFamily="34" charset="0"/>
                        </a:rPr>
                        <a:t>Pondération </a:t>
                      </a:r>
                    </a:p>
                  </a:txBody>
                  <a:tcPr marL="137160" marR="137160" marT="137160" marB="13716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noProof="0" dirty="0">
                          <a:latin typeface="Aptos" panose="020B0004020202020204" pitchFamily="34" charset="0"/>
                          <a:cs typeface="Aparajita" panose="020B0604020202020204" pitchFamily="34" charset="0"/>
                        </a:rPr>
                        <a:t>Les résultats ont été pondérés en fonction du </a:t>
                      </a:r>
                      <a:r>
                        <a:rPr lang="fr-CA" sz="1200" b="1" i="0" noProof="0" dirty="0">
                          <a:latin typeface="Aptos" panose="020B0004020202020204" pitchFamily="34" charset="0"/>
                          <a:cs typeface="Aparajita" panose="020B0604020202020204" pitchFamily="34" charset="0"/>
                        </a:rPr>
                        <a:t>sexe, de l’âge, de la langue maternelle, du niveau d’éducation, de la région ainsi que de la présence d’enfants dans le ménage </a:t>
                      </a:r>
                      <a:r>
                        <a:rPr lang="fr-CA" sz="1200" b="0" i="0" noProof="0" dirty="0">
                          <a:latin typeface="Aptos" panose="020B0004020202020204" pitchFamily="34" charset="0"/>
                          <a:cs typeface="Aparajita" panose="020B0604020202020204" pitchFamily="34" charset="0"/>
                        </a:rPr>
                        <a:t>afin d’assurer un échantillon représentatif de la population canadienne.</a:t>
                      </a:r>
                    </a:p>
                  </a:txBody>
                  <a:tcPr marL="137160" marR="137160" marT="137160" marB="13716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8937897"/>
                  </a:ext>
                </a:extLst>
              </a:tr>
              <a:tr h="660442">
                <a:tc>
                  <a:txBody>
                    <a:bodyPr/>
                    <a:lstStyle/>
                    <a:p>
                      <a:r>
                        <a:rPr lang="fr-CA" sz="1200" b="1" i="0" noProof="0" dirty="0">
                          <a:latin typeface="Aptos" panose="020B0004020202020204" pitchFamily="34" charset="0"/>
                          <a:cs typeface="Aparajita" panose="020B0604020202020204" pitchFamily="34" charset="0"/>
                        </a:rPr>
                        <a:t>Différences significatives </a:t>
                      </a:r>
                    </a:p>
                  </a:txBody>
                  <a:tcPr marL="137160" marR="137160" marT="137160" marB="13716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fr-CA" sz="1200" b="0" i="0" noProof="0" dirty="0">
                          <a:latin typeface="Aptos" panose="020B0004020202020204" pitchFamily="34" charset="0"/>
                          <a:cs typeface="Aparajita" panose="020B0604020202020204" pitchFamily="34" charset="0"/>
                        </a:rPr>
                        <a:t>Les nombres en caractères </a:t>
                      </a:r>
                      <a:r>
                        <a:rPr lang="fr-CA" sz="1200" b="1" i="0" noProof="0" dirty="0">
                          <a:solidFill>
                            <a:srgbClr val="FF0000"/>
                          </a:solidFill>
                          <a:latin typeface="Aptos" panose="020B0004020202020204" pitchFamily="34" charset="0"/>
                          <a:cs typeface="Aparajita" panose="020B0604020202020204" pitchFamily="34" charset="0"/>
                        </a:rPr>
                        <a:t>gras et rouges </a:t>
                      </a:r>
                      <a:r>
                        <a:rPr lang="fr-CA" sz="1200" b="0" i="0" noProof="0" dirty="0">
                          <a:latin typeface="Aptos" panose="020B0004020202020204" pitchFamily="34" charset="0"/>
                          <a:cs typeface="Aparajita" panose="020B0604020202020204" pitchFamily="34" charset="0"/>
                        </a:rPr>
                        <a:t>indiquent une différence significative statistiquement </a:t>
                      </a:r>
                      <a:r>
                        <a:rPr lang="fr-CA" sz="1200" b="1" i="0" noProof="0" dirty="0">
                          <a:solidFill>
                            <a:srgbClr val="FF0000"/>
                          </a:solidFill>
                          <a:latin typeface="Aptos" panose="020B0004020202020204" pitchFamily="34" charset="0"/>
                          <a:cs typeface="Aparajita" panose="020B0604020202020204" pitchFamily="34" charset="0"/>
                        </a:rPr>
                        <a:t>inférieure</a:t>
                      </a:r>
                      <a:r>
                        <a:rPr lang="fr-CA" sz="1200" b="0" i="0" noProof="0" dirty="0">
                          <a:latin typeface="Aptos" panose="020B0004020202020204" pitchFamily="34" charset="0"/>
                          <a:cs typeface="Aparajita" panose="020B0604020202020204" pitchFamily="34" charset="0"/>
                        </a:rPr>
                        <a:t> par rapport au complément, alors que les nombres en caractères </a:t>
                      </a:r>
                      <a:r>
                        <a:rPr lang="fr-CA" sz="1200" b="1" i="0" noProof="0" dirty="0">
                          <a:solidFill>
                            <a:srgbClr val="00B050"/>
                          </a:solidFill>
                          <a:latin typeface="Aptos" panose="020B0004020202020204" pitchFamily="34" charset="0"/>
                          <a:cs typeface="Aparajita" panose="020B0604020202020204" pitchFamily="34" charset="0"/>
                        </a:rPr>
                        <a:t>gras et verts </a:t>
                      </a:r>
                      <a:r>
                        <a:rPr lang="fr-CA" sz="1200" b="0" i="0" noProof="0" dirty="0">
                          <a:latin typeface="Aptos" panose="020B0004020202020204" pitchFamily="34" charset="0"/>
                          <a:cs typeface="Aparajita" panose="020B0604020202020204" pitchFamily="34" charset="0"/>
                        </a:rPr>
                        <a:t>indiquent une différence significative statistiquement </a:t>
                      </a:r>
                      <a:r>
                        <a:rPr lang="fr-CA" sz="1200" b="1" i="0" noProof="0" dirty="0">
                          <a:solidFill>
                            <a:srgbClr val="00B050"/>
                          </a:solidFill>
                          <a:latin typeface="Aptos" panose="020B0004020202020204" pitchFamily="34" charset="0"/>
                          <a:cs typeface="Aparajita" panose="020B0604020202020204" pitchFamily="34" charset="0"/>
                        </a:rPr>
                        <a:t>supérieure</a:t>
                      </a:r>
                      <a:r>
                        <a:rPr lang="fr-CA" sz="1200" b="0" i="0" noProof="0" dirty="0">
                          <a:latin typeface="Aptos" panose="020B0004020202020204" pitchFamily="34" charset="0"/>
                          <a:cs typeface="Aparajita" panose="020B0604020202020204" pitchFamily="34" charset="0"/>
                        </a:rPr>
                        <a:t> par rapport au complément. </a:t>
                      </a:r>
                    </a:p>
                  </a:txBody>
                  <a:tcPr marL="137160" marR="137160" marT="137160" marB="13716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4406281"/>
                  </a:ext>
                </a:extLst>
              </a:tr>
              <a:tr h="980313">
                <a:tc>
                  <a:txBody>
                    <a:bodyPr/>
                    <a:lstStyle/>
                    <a:p>
                      <a:r>
                        <a:rPr lang="fr-CA" sz="1200" b="1" i="0" noProof="0" dirty="0">
                          <a:latin typeface="Aptos" panose="020B0004020202020204" pitchFamily="34" charset="0"/>
                          <a:cs typeface="Aparajita" panose="020B0604020202020204" pitchFamily="34" charset="0"/>
                        </a:rPr>
                        <a:t>Choix des 14 dimensions mesurées / échelle de mesure</a:t>
                      </a:r>
                    </a:p>
                  </a:txBody>
                  <a:tcPr marL="137160" marR="137160" marT="137160" marB="13716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fr-CA" sz="1200" b="0" i="0" noProof="0" dirty="0">
                          <a:latin typeface="Aptos" panose="020B0004020202020204" pitchFamily="34" charset="0"/>
                          <a:cs typeface="Aparajita" panose="020B0604020202020204" pitchFamily="34" charset="0"/>
                        </a:rPr>
                        <a:t>Les 14 dimensions mesurées ont été élaborées par l’équipe de l’Indice d’Humanité basées sur différentes recherches et en s’inspirant d’autres indices abordant  la notion d’humanité. L’intelligence artificielle a été utilisée pour confirmer la pertinence des choix.</a:t>
                      </a:r>
                    </a:p>
                    <a:p>
                      <a:endParaRPr lang="fr-CA" sz="1200" b="0" i="0" noProof="0" dirty="0">
                        <a:latin typeface="Aptos" panose="020B0004020202020204" pitchFamily="34" charset="0"/>
                        <a:cs typeface="Aparajita" panose="020B0604020202020204" pitchFamily="34" charset="0"/>
                      </a:endParaRPr>
                    </a:p>
                    <a:p>
                      <a:r>
                        <a:rPr lang="fr-CA" sz="1200" b="0" i="0" noProof="0" dirty="0">
                          <a:latin typeface="Aptos" panose="020B0004020202020204" pitchFamily="34" charset="0"/>
                          <a:cs typeface="Aparajita" panose="020B0604020202020204" pitchFamily="34" charset="0"/>
                        </a:rPr>
                        <a:t>L’échelle de mesure de 1 à 10, où 1 signifie que vous n’êtes pas du tout d’accord, et 10, que vous êtes tout à d’accord, les notes intermédiaires servent à nuancer votre réponse.</a:t>
                      </a:r>
                    </a:p>
                    <a:p>
                      <a:endParaRPr lang="fr-CA" sz="1200" b="0" i="0" noProof="0" dirty="0">
                        <a:latin typeface="Aptos" panose="020B0004020202020204" pitchFamily="34" charset="0"/>
                        <a:cs typeface="Aparajita" panose="020B0604020202020204" pitchFamily="34" charset="0"/>
                      </a:endParaRPr>
                    </a:p>
                    <a:p>
                      <a:r>
                        <a:rPr lang="fr-CA" sz="1200" b="0" i="0" noProof="0" dirty="0">
                          <a:latin typeface="Aptos" panose="020B0004020202020204" pitchFamily="34" charset="0"/>
                          <a:cs typeface="Aparajita" panose="020B0604020202020204" pitchFamily="34" charset="0"/>
                        </a:rPr>
                        <a:t>Pour des fins de comparaison, les résultats  sur 10 ont été ajustés pour se situer entre 10 et 100, permettant une comparaison facile entre les </a:t>
                      </a:r>
                      <a:r>
                        <a:rPr lang="fr-CA" sz="1200" b="0" i="0" noProof="0" dirty="0" err="1">
                          <a:latin typeface="Aptos" panose="020B0004020202020204" pitchFamily="34" charset="0"/>
                          <a:cs typeface="Aparajita" panose="020B0604020202020204" pitchFamily="34" charset="0"/>
                        </a:rPr>
                        <a:t>répondant·e·s</a:t>
                      </a:r>
                      <a:r>
                        <a:rPr lang="fr-CA" sz="1200" b="0" i="0" noProof="0" dirty="0">
                          <a:latin typeface="Aptos" panose="020B0004020202020204" pitchFamily="34" charset="0"/>
                          <a:cs typeface="Aparajita" panose="020B0604020202020204" pitchFamily="34" charset="0"/>
                        </a:rPr>
                        <a:t>.</a:t>
                      </a:r>
                    </a:p>
                  </a:txBody>
                  <a:tcPr marL="137160" marR="137160" marT="137160" marB="13716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759103"/>
                  </a:ext>
                </a:extLst>
              </a:tr>
            </a:tbl>
          </a:graphicData>
        </a:graphic>
      </p:graphicFrame>
      <p:sp>
        <p:nvSpPr>
          <p:cNvPr id="4" name="Titre 3">
            <a:extLst>
              <a:ext uri="{FF2B5EF4-FFF2-40B4-BE49-F238E27FC236}">
                <a16:creationId xmlns:a16="http://schemas.microsoft.com/office/drawing/2014/main" id="{CCCEEDDB-CDA9-1229-65B8-9B7D3C145049}"/>
              </a:ext>
            </a:extLst>
          </p:cNvPr>
          <p:cNvSpPr>
            <a:spLocks noGrp="1"/>
          </p:cNvSpPr>
          <p:nvPr>
            <p:ph type="title"/>
          </p:nvPr>
        </p:nvSpPr>
        <p:spPr>
          <a:xfrm>
            <a:off x="334964" y="301657"/>
            <a:ext cx="1739163" cy="259558"/>
          </a:xfrm>
        </p:spPr>
        <p:txBody>
          <a:bodyPr/>
          <a:lstStyle/>
          <a:p>
            <a:r>
              <a:rPr lang="fr-CA" dirty="0"/>
              <a:t>Indice d’Humanité</a:t>
            </a:r>
          </a:p>
        </p:txBody>
      </p:sp>
    </p:spTree>
    <p:extLst>
      <p:ext uri="{BB962C8B-B14F-4D97-AF65-F5344CB8AC3E}">
        <p14:creationId xmlns:p14="http://schemas.microsoft.com/office/powerpoint/2010/main" val="503829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0D93F-6B52-DECC-5FC6-F38ADAF50C3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2012315-5CA8-4C33-9CE6-35C647123ADA}"/>
              </a:ext>
            </a:extLst>
          </p:cNvPr>
          <p:cNvSpPr>
            <a:spLocks noGrp="1"/>
          </p:cNvSpPr>
          <p:nvPr>
            <p:ph type="body" sz="quarter" idx="14"/>
          </p:nvPr>
        </p:nvSpPr>
        <p:spPr/>
        <p:txBody>
          <a:bodyPr>
            <a:normAutofit lnSpcReduction="10000"/>
          </a:bodyPr>
          <a:lstStyle/>
          <a:p>
            <a:r>
              <a:rPr lang="fr-FR" dirty="0"/>
              <a:t>Calcul de l’Indice d’Humanité</a:t>
            </a:r>
            <a:endParaRPr lang="en-US" dirty="0"/>
          </a:p>
        </p:txBody>
      </p:sp>
      <p:sp>
        <p:nvSpPr>
          <p:cNvPr id="8" name="Titre 7">
            <a:extLst>
              <a:ext uri="{FF2B5EF4-FFF2-40B4-BE49-F238E27FC236}">
                <a16:creationId xmlns:a16="http://schemas.microsoft.com/office/drawing/2014/main" id="{56EC8722-3A63-CD0A-5475-C477581BCE30}"/>
              </a:ext>
            </a:extLst>
          </p:cNvPr>
          <p:cNvSpPr>
            <a:spLocks noGrp="1"/>
          </p:cNvSpPr>
          <p:nvPr>
            <p:ph type="title"/>
          </p:nvPr>
        </p:nvSpPr>
        <p:spPr>
          <a:xfrm>
            <a:off x="334963" y="301657"/>
            <a:ext cx="1416606" cy="259558"/>
          </a:xfrm>
        </p:spPr>
        <p:txBody>
          <a:bodyPr/>
          <a:lstStyle/>
          <a:p>
            <a:r>
              <a:rPr lang="fr-CA" dirty="0"/>
              <a:t>Indice d’Humanité</a:t>
            </a:r>
          </a:p>
        </p:txBody>
      </p:sp>
      <p:graphicFrame>
        <p:nvGraphicFramePr>
          <p:cNvPr id="7" name="Diagramme 6">
            <a:extLst>
              <a:ext uri="{FF2B5EF4-FFF2-40B4-BE49-F238E27FC236}">
                <a16:creationId xmlns:a16="http://schemas.microsoft.com/office/drawing/2014/main" id="{C08B8C2C-4B93-33D2-1F67-CC0034AC3495}"/>
              </a:ext>
            </a:extLst>
          </p:cNvPr>
          <p:cNvGraphicFramePr/>
          <p:nvPr>
            <p:extLst>
              <p:ext uri="{D42A27DB-BD31-4B8C-83A1-F6EECF244321}">
                <p14:modId xmlns:p14="http://schemas.microsoft.com/office/powerpoint/2010/main" val="3895727244"/>
              </p:ext>
            </p:extLst>
          </p:nvPr>
        </p:nvGraphicFramePr>
        <p:xfrm>
          <a:off x="444381" y="1532774"/>
          <a:ext cx="11066803" cy="4671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3317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299DA-7D92-FBC0-F552-76DC5572330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479C3229-6EA1-1115-4D24-5F23595857CB}"/>
              </a:ext>
            </a:extLst>
          </p:cNvPr>
          <p:cNvSpPr>
            <a:spLocks noGrp="1"/>
          </p:cNvSpPr>
          <p:nvPr>
            <p:ph type="ctrTitle"/>
          </p:nvPr>
        </p:nvSpPr>
        <p:spPr/>
        <p:txBody>
          <a:bodyPr/>
          <a:lstStyle/>
          <a:p>
            <a:r>
              <a:rPr lang="en-US" sz="5400" dirty="0" err="1"/>
              <a:t>Résultats</a:t>
            </a:r>
            <a:endParaRPr lang="en-US" sz="5400" dirty="0"/>
          </a:p>
        </p:txBody>
      </p:sp>
      <p:sp>
        <p:nvSpPr>
          <p:cNvPr id="7" name="Text Placeholder 6">
            <a:extLst>
              <a:ext uri="{FF2B5EF4-FFF2-40B4-BE49-F238E27FC236}">
                <a16:creationId xmlns:a16="http://schemas.microsoft.com/office/drawing/2014/main" id="{73089E7B-25D5-688D-6A49-FA5509B956F6}"/>
              </a:ext>
            </a:extLst>
          </p:cNvPr>
          <p:cNvSpPr>
            <a:spLocks noGrp="1"/>
          </p:cNvSpPr>
          <p:nvPr>
            <p:ph type="body" sz="quarter" idx="13"/>
          </p:nvPr>
        </p:nvSpPr>
        <p:spPr>
          <a:xfrm>
            <a:off x="334963" y="296864"/>
            <a:ext cx="7524767" cy="1079500"/>
          </a:xfrm>
        </p:spPr>
        <p:txBody>
          <a:bodyPr>
            <a:normAutofit fontScale="92500" lnSpcReduction="20000"/>
          </a:bodyPr>
          <a:lstStyle/>
          <a:p>
            <a:r>
              <a:rPr lang="en-US" dirty="0"/>
              <a:t>2</a:t>
            </a:r>
          </a:p>
        </p:txBody>
      </p:sp>
    </p:spTree>
    <p:extLst>
      <p:ext uri="{BB962C8B-B14F-4D97-AF65-F5344CB8AC3E}">
        <p14:creationId xmlns:p14="http://schemas.microsoft.com/office/powerpoint/2010/main" val="279024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34D40-3C19-CD54-D4B6-CD69FDC417B4}"/>
            </a:ext>
          </a:extLst>
        </p:cNvPr>
        <p:cNvGrpSpPr/>
        <p:nvPr/>
      </p:nvGrpSpPr>
      <p:grpSpPr>
        <a:xfrm>
          <a:off x="0" y="0"/>
          <a:ext cx="0" cy="0"/>
          <a:chOff x="0" y="0"/>
          <a:chExt cx="0" cy="0"/>
        </a:xfrm>
      </p:grpSpPr>
      <p:pic>
        <p:nvPicPr>
          <p:cNvPr id="8" name="Image 7" descr="Une image contenant croquis, dessin, noir&#10;&#10;Description générée automatiquement">
            <a:extLst>
              <a:ext uri="{FF2B5EF4-FFF2-40B4-BE49-F238E27FC236}">
                <a16:creationId xmlns:a16="http://schemas.microsoft.com/office/drawing/2014/main" id="{283BFDC8-5AF0-A9CB-A50D-7C4E57815A79}"/>
              </a:ext>
            </a:extLst>
          </p:cNvPr>
          <p:cNvPicPr>
            <a:picLocks noChangeAspect="1"/>
          </p:cNvPicPr>
          <p:nvPr/>
        </p:nvPicPr>
        <p:blipFill>
          <a:blip r:embed="rId2">
            <a:duotone>
              <a:schemeClr val="accent3">
                <a:shade val="45000"/>
                <a:satMod val="135000"/>
              </a:schemeClr>
              <a:prstClr val="white"/>
            </a:duotone>
            <a:alphaModFix amt="35000"/>
            <a:extLst>
              <a:ext uri="{BEBA8EAE-BF5A-486C-A8C5-ECC9F3942E4B}">
                <a14:imgProps xmlns:a14="http://schemas.microsoft.com/office/drawing/2010/main">
                  <a14:imgLayer r:embed="rId3">
                    <a14:imgEffect>
                      <a14:saturation sat="400000"/>
                    </a14:imgEffect>
                  </a14:imgLayer>
                </a14:imgProps>
              </a:ext>
              <a:ext uri="{837473B0-CC2E-450A-ABE3-18F120FF3D39}">
                <a1611:picAttrSrcUrl xmlns:a1611="http://schemas.microsoft.com/office/drawing/2016/11/main" r:id="rId4"/>
              </a:ext>
            </a:extLst>
          </a:blip>
          <a:stretch>
            <a:fillRect/>
          </a:stretch>
        </p:blipFill>
        <p:spPr>
          <a:xfrm>
            <a:off x="2315173" y="512319"/>
            <a:ext cx="8111217" cy="6279652"/>
          </a:xfrm>
          <a:prstGeom prst="rect">
            <a:avLst/>
          </a:prstGeom>
        </p:spPr>
      </p:pic>
      <p:sp>
        <p:nvSpPr>
          <p:cNvPr id="3" name="Slide Number Placeholder 2">
            <a:extLst>
              <a:ext uri="{FF2B5EF4-FFF2-40B4-BE49-F238E27FC236}">
                <a16:creationId xmlns:a16="http://schemas.microsoft.com/office/drawing/2014/main" id="{C79A400A-0DD3-24F3-75CD-37CC56786DE8}"/>
              </a:ext>
            </a:extLst>
          </p:cNvPr>
          <p:cNvSpPr>
            <a:spLocks noGrp="1"/>
          </p:cNvSpPr>
          <p:nvPr>
            <p:ph type="sldNum" sz="quarter" idx="12"/>
          </p:nvPr>
        </p:nvSpPr>
        <p:spPr/>
        <p:txBody>
          <a:bodyPr/>
          <a:lstStyle/>
          <a:p>
            <a:fld id="{FE142C23-2E17-9648-8B0C-A5E87F69F9CE}" type="slidenum">
              <a:rPr lang="en-US" smtClean="0"/>
              <a:t>9</a:t>
            </a:fld>
            <a:endParaRPr lang="en-US"/>
          </a:p>
        </p:txBody>
      </p:sp>
      <p:sp>
        <p:nvSpPr>
          <p:cNvPr id="12" name="Espace réservé du texte 11">
            <a:extLst>
              <a:ext uri="{FF2B5EF4-FFF2-40B4-BE49-F238E27FC236}">
                <a16:creationId xmlns:a16="http://schemas.microsoft.com/office/drawing/2014/main" id="{45CBAD49-D92E-AC5B-AB1C-E2E1B5E648D9}"/>
              </a:ext>
            </a:extLst>
          </p:cNvPr>
          <p:cNvSpPr>
            <a:spLocks noGrp="1"/>
          </p:cNvSpPr>
          <p:nvPr>
            <p:ph type="body" sz="quarter" idx="14"/>
          </p:nvPr>
        </p:nvSpPr>
        <p:spPr>
          <a:xfrm>
            <a:off x="283687" y="657225"/>
            <a:ext cx="8742362" cy="358775"/>
          </a:xfrm>
        </p:spPr>
        <p:txBody>
          <a:bodyPr>
            <a:normAutofit lnSpcReduction="10000"/>
          </a:bodyPr>
          <a:lstStyle/>
          <a:p>
            <a:r>
              <a:rPr lang="fr-CA" dirty="0"/>
              <a:t>Canada</a:t>
            </a:r>
          </a:p>
        </p:txBody>
      </p:sp>
      <p:sp>
        <p:nvSpPr>
          <p:cNvPr id="13" name="Espace réservé du texte 12">
            <a:extLst>
              <a:ext uri="{FF2B5EF4-FFF2-40B4-BE49-F238E27FC236}">
                <a16:creationId xmlns:a16="http://schemas.microsoft.com/office/drawing/2014/main" id="{91BB288C-2636-BD40-70AF-DE0FB6FB5A4C}"/>
              </a:ext>
            </a:extLst>
          </p:cNvPr>
          <p:cNvSpPr>
            <a:spLocks noGrp="1"/>
          </p:cNvSpPr>
          <p:nvPr>
            <p:ph type="body" sz="quarter" idx="13"/>
          </p:nvPr>
        </p:nvSpPr>
        <p:spPr>
          <a:xfrm>
            <a:off x="300778" y="1016000"/>
            <a:ext cx="5761037" cy="360363"/>
          </a:xfrm>
        </p:spPr>
        <p:txBody>
          <a:bodyPr/>
          <a:lstStyle/>
          <a:p>
            <a:r>
              <a:rPr lang="fr-CA" dirty="0"/>
              <a:t>Indice national 2024</a:t>
            </a:r>
          </a:p>
        </p:txBody>
      </p:sp>
      <p:pic>
        <p:nvPicPr>
          <p:cNvPr id="5" name="Image 4" descr="Une image contenant texte, Police, symbole, Graphique&#10;&#10;Description générée automatiquement">
            <a:extLst>
              <a:ext uri="{FF2B5EF4-FFF2-40B4-BE49-F238E27FC236}">
                <a16:creationId xmlns:a16="http://schemas.microsoft.com/office/drawing/2014/main" id="{B53849E2-464D-0E81-A692-5C2EBA7E8B6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34963" y="43928"/>
            <a:ext cx="416069" cy="613297"/>
          </a:xfrm>
          <a:prstGeom prst="rect">
            <a:avLst/>
          </a:prstGeom>
          <a:noFill/>
        </p:spPr>
      </p:pic>
      <p:sp>
        <p:nvSpPr>
          <p:cNvPr id="7" name="ZoneTexte 6">
            <a:extLst>
              <a:ext uri="{FF2B5EF4-FFF2-40B4-BE49-F238E27FC236}">
                <a16:creationId xmlns:a16="http://schemas.microsoft.com/office/drawing/2014/main" id="{C03FE5C0-1E1A-C91B-E2E8-99F8B78CC656}"/>
              </a:ext>
            </a:extLst>
          </p:cNvPr>
          <p:cNvSpPr txBox="1"/>
          <p:nvPr/>
        </p:nvSpPr>
        <p:spPr>
          <a:xfrm>
            <a:off x="1316054" y="2292643"/>
            <a:ext cx="9212366" cy="2862322"/>
          </a:xfrm>
          <a:prstGeom prst="rect">
            <a:avLst/>
          </a:prstGeom>
          <a:noFill/>
        </p:spPr>
        <p:txBody>
          <a:bodyPr wrap="square">
            <a:spAutoFit/>
          </a:bodyPr>
          <a:lstStyle/>
          <a:p>
            <a:pPr algn="ctr"/>
            <a:r>
              <a:rPr lang="fr-CA" sz="3600" b="1" kern="1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SOCIÉTÉ </a:t>
            </a:r>
          </a:p>
          <a:p>
            <a:pPr algn="ctr"/>
            <a:r>
              <a:rPr lang="fr-CA" sz="3600" b="1" kern="100" dirty="0">
                <a:solidFill>
                  <a:srgbClr val="212121"/>
                </a:solidFill>
                <a:effectLst/>
                <a:latin typeface="Calibri" panose="020F0502020204030204" pitchFamily="34" charset="0"/>
                <a:ea typeface="Calibri" panose="020F0502020204030204" pitchFamily="34" charset="0"/>
                <a:cs typeface="Calibri" panose="020F0502020204030204" pitchFamily="34" charset="0"/>
              </a:rPr>
              <a:t>Ce terme fait référence à l'ensemble                         des individus vivant dans un pays,                         partageant des structures sociales, économiques et culturelles communes. </a:t>
            </a:r>
            <a:endParaRPr lang="fr-CA" sz="3600" b="1" dirty="0"/>
          </a:p>
        </p:txBody>
      </p:sp>
    </p:spTree>
    <p:extLst>
      <p:ext uri="{BB962C8B-B14F-4D97-AF65-F5344CB8AC3E}">
        <p14:creationId xmlns:p14="http://schemas.microsoft.com/office/powerpoint/2010/main" val="12268038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Custom 1">
      <a:dk1>
        <a:srgbClr val="212121"/>
      </a:dk1>
      <a:lt1>
        <a:srgbClr val="FFFFFF"/>
      </a:lt1>
      <a:dk2>
        <a:srgbClr val="000000"/>
      </a:dk2>
      <a:lt2>
        <a:srgbClr val="FFFFFF"/>
      </a:lt2>
      <a:accent1>
        <a:srgbClr val="ED1C24"/>
      </a:accent1>
      <a:accent2>
        <a:srgbClr val="515156"/>
      </a:accent2>
      <a:accent3>
        <a:srgbClr val="EEEEEF"/>
      </a:accent3>
      <a:accent4>
        <a:srgbClr val="C8E1F3"/>
      </a:accent4>
      <a:accent5>
        <a:srgbClr val="C8C8C8"/>
      </a:accent5>
      <a:accent6>
        <a:srgbClr val="DBDBDE"/>
      </a:accent6>
      <a:hlink>
        <a:srgbClr val="ACC2FE"/>
      </a:hlink>
      <a:folHlink>
        <a:srgbClr val="AEAE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7" id="{565E2007-703F-4281-99B1-B2014F010BE5}" vid="{21DB24D0-AA92-4290-BB03-0820327181D8}"/>
    </a:ext>
  </a:extLst>
</a:theme>
</file>

<file path=ppt/theme/theme2.xml><?xml version="1.0" encoding="utf-8"?>
<a:theme xmlns:a="http://schemas.openxmlformats.org/drawingml/2006/main" name="1_Thème Office">
  <a:themeElements>
    <a:clrScheme name="Custom 1">
      <a:dk1>
        <a:srgbClr val="212121"/>
      </a:dk1>
      <a:lt1>
        <a:srgbClr val="FFFFFF"/>
      </a:lt1>
      <a:dk2>
        <a:srgbClr val="000000"/>
      </a:dk2>
      <a:lt2>
        <a:srgbClr val="FFFFFF"/>
      </a:lt2>
      <a:accent1>
        <a:srgbClr val="ED1C24"/>
      </a:accent1>
      <a:accent2>
        <a:srgbClr val="515156"/>
      </a:accent2>
      <a:accent3>
        <a:srgbClr val="EEEEEF"/>
      </a:accent3>
      <a:accent4>
        <a:srgbClr val="C8E1F3"/>
      </a:accent4>
      <a:accent5>
        <a:srgbClr val="C8C8C8"/>
      </a:accent5>
      <a:accent6>
        <a:srgbClr val="DBDBDE"/>
      </a:accent6>
      <a:hlink>
        <a:srgbClr val="ACC2FE"/>
      </a:hlink>
      <a:folHlink>
        <a:srgbClr val="AEAEA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GER_template_reseach_draft_V3" id="{4931A582-C8F0-9E44-AA2D-91A85115002C}" vid="{EA19B7A6-AF31-194A-9C57-C948D8D5A1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13699539C4A442B5BF831D0951D38D" ma:contentTypeVersion="22" ma:contentTypeDescription="Create a new document." ma:contentTypeScope="" ma:versionID="3148882c8e392aff64b648e51daf31ab">
  <xsd:schema xmlns:xsd="http://www.w3.org/2001/XMLSchema" xmlns:xs="http://www.w3.org/2001/XMLSchema" xmlns:p="http://schemas.microsoft.com/office/2006/metadata/properties" xmlns:ns2="52bc9813-8c2d-4e52-aef9-45ef8650ee41" xmlns:ns3="d37ce98e-961f-427a-ad84-2d4b194cd25f" targetNamespace="http://schemas.microsoft.com/office/2006/metadata/properties" ma:root="true" ma:fieldsID="cfecf0a236bbf14139493bfb320ab086" ns2:_="" ns3:_="">
    <xsd:import namespace="52bc9813-8c2d-4e52-aef9-45ef8650ee41"/>
    <xsd:import namespace="d37ce98e-961f-427a-ad84-2d4b194cd25f"/>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3:MediaServiceLocation" minOccurs="0"/>
                <xsd:element ref="ns3:_Flow_SignoffStatus" minOccurs="0"/>
                <xsd:element ref="ns3:lcf76f155ced4ddcb4097134ff3c332f" minOccurs="0"/>
                <xsd:element ref="ns2:TaxCatchAll" minOccurs="0"/>
                <xsd:element ref="ns3:MediaServiceObjectDetectorVersions" minOccurs="0"/>
                <xsd:element ref="ns3:MediaServiceSearchProperties" minOccurs="0"/>
                <xsd:element ref="ns3:Notepourlerapport" minOccurs="0"/>
                <xsd:element ref="ns3:m6072b08965b455e9ff93849cf79ba0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bc9813-8c2d-4e52-aef9-45ef8650ee4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8b295baa-021f-490b-b425-6efa0f5bb9f7}" ma:internalName="TaxCatchAll" ma:showField="CatchAllData" ma:web="52bc9813-8c2d-4e52-aef9-45ef8650ee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7ce98e-961f-427a-ad84-2d4b194cd25f"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_Flow_SignoffStatus" ma:index="24" nillable="true" ma:displayName="Sign-off status" ma:internalName="Sign_x002d_off_x0020_status">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feeec265-8ff9-4f68-bf38-67439aee3ac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Notepourlerapport" ma:index="30" nillable="true" ma:displayName="Note pour le rapport" ma:description="Tout présenter par hommes / femmes. Ce sont surtout les résultats des hommes qui intéressent." ma:format="Dropdown" ma:internalName="Notepourlerapport">
      <xsd:simpleType>
        <xsd:restriction base="dms:Text">
          <xsd:maxLength value="255"/>
        </xsd:restriction>
      </xsd:simpleType>
    </xsd:element>
    <xsd:element name="m6072b08965b455e9ff93849cf79ba02" ma:index="32" nillable="true" ma:taxonomy="true" ma:internalName="m6072b08965b455e9ff93849cf79ba02" ma:taxonomyFieldName="META" ma:displayName="META" ma:default="" ma:fieldId="{66072b08-965b-455e-9ff9-3849cf79ba02}" ma:sspId="feeec265-8ff9-4f68-bf38-67439aee3ac3" ma:termSetId="1f31e413-9d3a-4f16-8341-ef52134af77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2bc9813-8c2d-4e52-aef9-45ef8650ee41">
      <UserInfo>
        <DisplayName>Amélie Beriault Poirier</DisplayName>
        <AccountId>45</AccountId>
        <AccountType/>
      </UserInfo>
      <UserInfo>
        <DisplayName>Jean-Sébastien Simard</DisplayName>
        <AccountId>55</AccountId>
        <AccountType/>
      </UserInfo>
      <UserInfo>
        <DisplayName>Kathleen Theriault</DisplayName>
        <AccountId>56</AccountId>
        <AccountType/>
      </UserInfo>
      <UserInfo>
        <DisplayName>Véronique Marois-Lippinghof</DisplayName>
        <AccountId>40</AccountId>
        <AccountType/>
      </UserInfo>
      <UserInfo>
        <DisplayName>Katherine Vachon</DisplayName>
        <AccountId>43</AccountId>
        <AccountType/>
      </UserInfo>
      <UserInfo>
        <DisplayName>Cynthia Mongbé</DisplayName>
        <AccountId>50</AccountId>
        <AccountType/>
      </UserInfo>
      <UserInfo>
        <DisplayName>Radu-Lucian Sragar</DisplayName>
        <AccountId>198</AccountId>
        <AccountType/>
      </UserInfo>
      <UserInfo>
        <DisplayName>Rachel Harris</DisplayName>
        <AccountId>156</AccountId>
        <AccountType/>
      </UserInfo>
      <UserInfo>
        <DisplayName>Cyntia Darisse</DisplayName>
        <AccountId>124</AccountId>
        <AccountType/>
      </UserInfo>
      <UserInfo>
        <DisplayName>Catherine Marcoux</DisplayName>
        <AccountId>270</AccountId>
        <AccountType/>
      </UserInfo>
    </SharedWithUsers>
    <lcf76f155ced4ddcb4097134ff3c332f xmlns="d37ce98e-961f-427a-ad84-2d4b194cd25f">
      <Terms xmlns="http://schemas.microsoft.com/office/infopath/2007/PartnerControls"/>
    </lcf76f155ced4ddcb4097134ff3c332f>
    <TaxCatchAll xmlns="52bc9813-8c2d-4e52-aef9-45ef8650ee41" xsi:nil="true"/>
    <_dlc_DocId xmlns="52bc9813-8c2d-4e52-aef9-45ef8650ee41">PRRT74HK4UPS-1859004235-2012631</_dlc_DocId>
    <_dlc_DocIdUrl xmlns="52bc9813-8c2d-4e52-aef9-45ef8650ee41">
      <Url>https://leger360.sharepoint.com/sites/ClientProjects/_layouts/15/DocIdRedir.aspx?ID=PRRT74HK4UPS-1859004235-2012631</Url>
      <Description>PRRT74HK4UPS-1859004235-2012631</Description>
    </_dlc_DocIdUrl>
    <_Flow_SignoffStatus xmlns="d37ce98e-961f-427a-ad84-2d4b194cd25f" xsi:nil="true"/>
    <Notepourlerapport xmlns="d37ce98e-961f-427a-ad84-2d4b194cd25f" xsi:nil="true"/>
    <m6072b08965b455e9ff93849cf79ba02 xmlns="d37ce98e-961f-427a-ad84-2d4b194cd25f">
      <Terms xmlns="http://schemas.microsoft.com/office/infopath/2007/PartnerControls"/>
    </m6072b08965b455e9ff93849cf79ba0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4371F61-1414-4934-B37E-C8959F9A9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bc9813-8c2d-4e52-aef9-45ef8650ee41"/>
    <ds:schemaRef ds:uri="d37ce98e-961f-427a-ad84-2d4b194cd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591CC3-7C75-432F-8A35-C625F7B4F4F8}">
  <ds:schemaRefs>
    <ds:schemaRef ds:uri="http://schemas.microsoft.com/office/2006/documentManagement/types"/>
    <ds:schemaRef ds:uri="a5ec1b9a-1347-4ecc-a46b-04e18ba15087"/>
    <ds:schemaRef ds:uri="http://schemas.openxmlformats.org/package/2006/metadata/core-properties"/>
    <ds:schemaRef ds:uri="http://schemas.microsoft.com/office/2006/metadata/properties"/>
    <ds:schemaRef ds:uri="http://purl.org/dc/dcmitype/"/>
    <ds:schemaRef ds:uri="http://purl.org/dc/elements/1.1/"/>
    <ds:schemaRef ds:uri="http://www.w3.org/XML/1998/namespace"/>
    <ds:schemaRef ds:uri="http://schemas.microsoft.com/office/infopath/2007/PartnerControls"/>
    <ds:schemaRef ds:uri="41f1eb36-8e38-4df3-8aa0-2f6936a74c9d"/>
    <ds:schemaRef ds:uri="http://purl.org/dc/terms/"/>
    <ds:schemaRef ds:uri="52bc9813-8c2d-4e52-aef9-45ef8650ee41"/>
    <ds:schemaRef ds:uri="d37ce98e-961f-427a-ad84-2d4b194cd25f"/>
  </ds:schemaRefs>
</ds:datastoreItem>
</file>

<file path=customXml/itemProps3.xml><?xml version="1.0" encoding="utf-8"?>
<ds:datastoreItem xmlns:ds="http://schemas.openxmlformats.org/officeDocument/2006/customXml" ds:itemID="{5702CC9A-8BB3-49F7-9B21-2AECD58BFD61}">
  <ds:schemaRefs>
    <ds:schemaRef ds:uri="http://schemas.microsoft.com/sharepoint/v3/contenttype/forms"/>
  </ds:schemaRefs>
</ds:datastoreItem>
</file>

<file path=customXml/itemProps4.xml><?xml version="1.0" encoding="utf-8"?>
<ds:datastoreItem xmlns:ds="http://schemas.openxmlformats.org/officeDocument/2006/customXml" ds:itemID="{BB1344A9-1213-4BFF-BFF8-6D08FE54537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3831</TotalTime>
  <Words>2639</Words>
  <Application>Microsoft Office PowerPoint</Application>
  <PresentationFormat>Grand écran</PresentationFormat>
  <Paragraphs>351</Paragraphs>
  <Slides>30</Slides>
  <Notes>11</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30</vt:i4>
      </vt:variant>
    </vt:vector>
  </HeadingPairs>
  <TitlesOfParts>
    <vt:vector size="39" baseType="lpstr">
      <vt:lpstr>Aptos</vt:lpstr>
      <vt:lpstr>Aptos Light</vt:lpstr>
      <vt:lpstr>Aptos SemiBold</vt:lpstr>
      <vt:lpstr>Arial</vt:lpstr>
      <vt:lpstr>Calibri</vt:lpstr>
      <vt:lpstr>Franklin Gothic Book</vt:lpstr>
      <vt:lpstr>Wingdings</vt:lpstr>
      <vt:lpstr>Thème Office</vt:lpstr>
      <vt:lpstr>1_Thème Office</vt:lpstr>
      <vt:lpstr>RÉSULTATS</vt:lpstr>
      <vt:lpstr>Présentation PowerPoint</vt:lpstr>
      <vt:lpstr>Présentation PowerPoint</vt:lpstr>
      <vt:lpstr>Présentation PowerPoint</vt:lpstr>
      <vt:lpstr>Méthodologie </vt:lpstr>
      <vt:lpstr>Indice d’Humanité</vt:lpstr>
      <vt:lpstr>Indice d’Humanité</vt:lpstr>
      <vt:lpstr>Résultats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Ce qu’il faut retenir…</vt:lpstr>
      <vt:lpstr>Présentation PowerPoint</vt:lpstr>
      <vt:lpstr>Présentation PowerPoint</vt:lpstr>
      <vt:lpstr>Présentation PowerPoint</vt:lpstr>
      <vt:lpstr>Présentation PowerPoint</vt:lpstr>
      <vt:lpstr>Profil pondéré des répondant·e·s </vt:lpstr>
      <vt:lpstr>Présentation PowerPoint</vt:lpstr>
      <vt:lpstr>Présentation PowerPoint</vt:lpstr>
      <vt:lpstr>Pour nous contacter</vt:lpstr>
      <vt:lpstr>Présentation PowerPoint</vt:lpstr>
      <vt:lpstr>À propos de Léger</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PowerPoint</dc:title>
  <dc:creator>Catherine Marcoux</dc:creator>
  <cp:lastModifiedBy>Caroline Roy</cp:lastModifiedBy>
  <cp:revision>24</cp:revision>
  <dcterms:created xsi:type="dcterms:W3CDTF">2024-05-31T13:09:41Z</dcterms:created>
  <dcterms:modified xsi:type="dcterms:W3CDTF">2024-10-20T23:20:19Z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0x010100C913699539C4A442B5BF831D0951D38D</vt:lpwstr>
  </property>
  <property fmtid="{D5CDD505-2E9C-101B-9397-08002B2CF9AE}" pid="4" name="META">
    <vt:lpwstr/>
  </property>
  <property fmtid="{D5CDD505-2E9C-101B-9397-08002B2CF9AE}" pid="5" name="_dlc_DocIdItemGuid">
    <vt:lpwstr>61625eda-e44b-4c55-bcbb-8aac8c4d65d0</vt:lpwstr>
  </property>
</Properties>
</file>